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&#65279;<?xml version="1.0" encoding="utf-8" standalone="yes"?>
<Relationships xmlns="http://schemas.openxmlformats.org/package/2006/relationships">
  <Relationship Id="rId2" Type="http://schemas.openxmlformats.org/package/2006/relationships/metadata/thumbnail" Target="docProps/thumbnail.jpeg" />
  <Relationship Id="rId1" Type="http://schemas.openxmlformats.org/officeDocument/2006/relationships/officeDocument" Target="ppt/presentation.xml" />
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2" r:id="rId1"/>
  </p:sldMasterIdLst>
  <p:notesMasterIdLst>
    <p:notesMasterId r:id="rId3"/>
  </p:notesMasterIdLst>
  <p:sldIdLst>
    <p:sldId id="266" r:id="rId2"/>
  </p:sldIdLst>
  <p:sldSz cx="12192000" cy="6858000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EE4642"/>
    <a:srgbClr val="70AD4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382" autoAdjust="0"/>
    <p:restoredTop sz="94660"/>
  </p:normalViewPr>
  <p:slideViewPr>
    <p:cSldViewPr snapToGrid="0">
      <p:cViewPr varScale="1">
        <p:scale>
          <a:sx n="71" d="100"/>
          <a:sy n="71" d="100"/>
        </p:scale>
        <p:origin x="88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 standalone="yes"?>
<Relationships xmlns="http://schemas.openxmlformats.org/package/2006/relationships">
  <Relationship Id="rId3" Type="http://schemas.openxmlformats.org/officeDocument/2006/relationships/notesMaster" Target="notesMasters/notesMaster1.xml" />
  <Relationship Id="rId7" Type="http://schemas.openxmlformats.org/officeDocument/2006/relationships/tableStyles" Target="tableStyles.xml" />
  <Relationship Id="rId2" Type="http://schemas.openxmlformats.org/officeDocument/2006/relationships/slide" Target="slides/slide1.xml" />
  <Relationship Id="rId1" Type="http://schemas.openxmlformats.org/officeDocument/2006/relationships/slideMaster" Target="slideMasters/slideMaster1.xml" />
  <Relationship Id="rId6" Type="http://schemas.openxmlformats.org/officeDocument/2006/relationships/theme" Target="theme/theme1.xml" />
  <Relationship Id="rId5" Type="http://schemas.openxmlformats.org/officeDocument/2006/relationships/viewProps" Target="viewProps.xml" />
  <Relationship Id="rId4" Type="http://schemas.openxmlformats.org/officeDocument/2006/relationships/presProps" Target="presProps.xml" />
</Relationships>
</file>

<file path=ppt/notesMasters/_rels/notesMaster1.xml.rels>&#65279;<?xml version="1.0" encoding="utf-8" standalone="yes"?>
<Relationships xmlns="http://schemas.openxmlformats.org/package/2006/relationships">
  <Relationship Id="rId1" Type="http://schemas.openxmlformats.org/officeDocument/2006/relationships/theme" Target="../theme/theme2.xml" />
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949575" cy="498475"/>
          </a:xfrm>
          <a:prstGeom prst="rect">
            <a:avLst/>
          </a:prstGeom>
        </p:spPr>
        <p:txBody>
          <a:bodyPr vert="horz" lIns="91422" tIns="45712" rIns="91422" bIns="45712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40" y="2"/>
            <a:ext cx="2949575" cy="498475"/>
          </a:xfrm>
          <a:prstGeom prst="rect">
            <a:avLst/>
          </a:prstGeom>
        </p:spPr>
        <p:txBody>
          <a:bodyPr vert="horz" lIns="91422" tIns="45712" rIns="91422" bIns="45712" rtlCol="0"/>
          <a:lstStyle>
            <a:lvl1pPr algn="r">
              <a:defRPr sz="1200"/>
            </a:lvl1pPr>
          </a:lstStyle>
          <a:p>
            <a:fld id="{8689DE73-FB0D-4502-9D09-FA318AD9A849}" type="datetimeFigureOut">
              <a:rPr kumimoji="1" lang="ja-JP" altLang="en-US" smtClean="0"/>
              <a:t>2022/1/28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3013"/>
            <a:ext cx="59626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2" tIns="45712" rIns="91422" bIns="45712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40" y="4783138"/>
            <a:ext cx="5445125" cy="3913187"/>
          </a:xfrm>
          <a:prstGeom prst="rect">
            <a:avLst/>
          </a:prstGeom>
        </p:spPr>
        <p:txBody>
          <a:bodyPr vert="horz" lIns="91422" tIns="45712" rIns="91422" bIns="45712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22" tIns="45712" rIns="91422" bIns="45712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40" y="9440863"/>
            <a:ext cx="2949575" cy="498475"/>
          </a:xfrm>
          <a:prstGeom prst="rect">
            <a:avLst/>
          </a:prstGeom>
        </p:spPr>
        <p:txBody>
          <a:bodyPr vert="horz" lIns="91422" tIns="45712" rIns="91422" bIns="45712" rtlCol="0" anchor="b"/>
          <a:lstStyle>
            <a:lvl1pPr algn="r">
              <a:defRPr sz="1200"/>
            </a:lvl1pPr>
          </a:lstStyle>
          <a:p>
            <a:fld id="{E761425C-A58F-424E-9AE7-73B9C01943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59898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&#65279;<?xml version="1.0" encoding="utf-8" standalone="yes"?>
<Relationships xmlns="http://schemas.openxmlformats.org/package/2006/relationships">
  <Relationship Id="rId2" Type="http://schemas.openxmlformats.org/officeDocument/2006/relationships/slide" Target="../slides/slide1.xml" />
  <Relationship Id="rId1" Type="http://schemas.openxmlformats.org/officeDocument/2006/relationships/notesMaster" Target="../notesMasters/notesMaster1.xml" />
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3013"/>
            <a:ext cx="5962650" cy="3354387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E59141-DE8A-46E6-AC33-33D1AEEBE28A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0640036"/>
      </p:ext>
    </p:extLst>
  </p:cSld>
  <p:clrMapOvr>
    <a:masterClrMapping/>
  </p:clrMapOvr>
</p:notes>
</file>

<file path=ppt/slideLayouts/_rels/slideLayout1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10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11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2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3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4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5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6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7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8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9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72B49-83A6-4ADD-A441-A9B33A367464}" type="datetimeFigureOut">
              <a:rPr kumimoji="1" lang="ja-JP" altLang="en-US" smtClean="0"/>
              <a:t>2022/1/28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4D0C1-35CA-4174-A409-A306F2D00C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85403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72B49-83A6-4ADD-A441-A9B33A367464}" type="datetimeFigureOut">
              <a:rPr kumimoji="1" lang="ja-JP" altLang="en-US" smtClean="0"/>
              <a:t>2022/1/28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4D0C1-35CA-4174-A409-A306F2D00C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179616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72B49-83A6-4ADD-A441-A9B33A367464}" type="datetimeFigureOut">
              <a:rPr kumimoji="1" lang="ja-JP" altLang="en-US" smtClean="0"/>
              <a:t>2022/1/28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4D0C1-35CA-4174-A409-A306F2D00C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2948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72B49-83A6-4ADD-A441-A9B33A367464}" type="datetimeFigureOut">
              <a:rPr kumimoji="1" lang="ja-JP" altLang="en-US" smtClean="0"/>
              <a:t>2022/1/28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4D0C1-35CA-4174-A409-A306F2D00C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027072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72B49-83A6-4ADD-A441-A9B33A367464}" type="datetimeFigureOut">
              <a:rPr kumimoji="1" lang="ja-JP" altLang="en-US" smtClean="0"/>
              <a:t>2022/1/28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4D0C1-35CA-4174-A409-A306F2D00C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32508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72B49-83A6-4ADD-A441-A9B33A367464}" type="datetimeFigureOut">
              <a:rPr kumimoji="1" lang="ja-JP" altLang="en-US" smtClean="0"/>
              <a:t>2022/1/28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4D0C1-35CA-4174-A409-A306F2D00C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42501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72B49-83A6-4ADD-A441-A9B33A367464}" type="datetimeFigureOut">
              <a:rPr kumimoji="1" lang="ja-JP" altLang="en-US" smtClean="0"/>
              <a:t>2022/1/28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4D0C1-35CA-4174-A409-A306F2D00C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043588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72B49-83A6-4ADD-A441-A9B33A367464}" type="datetimeFigureOut">
              <a:rPr kumimoji="1" lang="ja-JP" altLang="en-US" smtClean="0"/>
              <a:t>2022/1/28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4D0C1-35CA-4174-A409-A306F2D00C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19612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72B49-83A6-4ADD-A441-A9B33A367464}" type="datetimeFigureOut">
              <a:rPr kumimoji="1" lang="ja-JP" altLang="en-US" smtClean="0"/>
              <a:t>2022/1/28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4D0C1-35CA-4174-A409-A306F2D00C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06838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72B49-83A6-4ADD-A441-A9B33A367464}" type="datetimeFigureOut">
              <a:rPr kumimoji="1" lang="ja-JP" altLang="en-US" smtClean="0"/>
              <a:t>2022/1/28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4D0C1-35CA-4174-A409-A306F2D00C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58238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72B49-83A6-4ADD-A441-A9B33A367464}" type="datetimeFigureOut">
              <a:rPr kumimoji="1" lang="ja-JP" altLang="en-US" smtClean="0"/>
              <a:t>2022/1/28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4D0C1-35CA-4174-A409-A306F2D00C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46130837"/>
      </p:ext>
    </p:extLst>
  </p:cSld>
  <p:clrMapOvr>
    <a:masterClrMapping/>
  </p:clrMapOvr>
</p:sldLayout>
</file>

<file path=ppt/slideMasters/_rels/slideMaster1.xml.rels>&#65279;<?xml version="1.0" encoding="utf-8" standalone="yes"?>
<Relationships xmlns="http://schemas.openxmlformats.org/package/2006/relationships">
  <Relationship Id="rId8" Type="http://schemas.openxmlformats.org/officeDocument/2006/relationships/slideLayout" Target="../slideLayouts/slideLayout8.xml" />
  <Relationship Id="rId3" Type="http://schemas.openxmlformats.org/officeDocument/2006/relationships/slideLayout" Target="../slideLayouts/slideLayout3.xml" />
  <Relationship Id="rId7" Type="http://schemas.openxmlformats.org/officeDocument/2006/relationships/slideLayout" Target="../slideLayouts/slideLayout7.xml" />
  <Relationship Id="rId12" Type="http://schemas.openxmlformats.org/officeDocument/2006/relationships/theme" Target="../theme/theme1.xml" />
  <Relationship Id="rId2" Type="http://schemas.openxmlformats.org/officeDocument/2006/relationships/slideLayout" Target="../slideLayouts/slideLayout2.xml" />
  <Relationship Id="rId1" Type="http://schemas.openxmlformats.org/officeDocument/2006/relationships/slideLayout" Target="../slideLayouts/slideLayout1.xml" />
  <Relationship Id="rId6" Type="http://schemas.openxmlformats.org/officeDocument/2006/relationships/slideLayout" Target="../slideLayouts/slideLayout6.xml" />
  <Relationship Id="rId11" Type="http://schemas.openxmlformats.org/officeDocument/2006/relationships/slideLayout" Target="../slideLayouts/slideLayout11.xml" />
  <Relationship Id="rId5" Type="http://schemas.openxmlformats.org/officeDocument/2006/relationships/slideLayout" Target="../slideLayouts/slideLayout5.xml" />
  <Relationship Id="rId10" Type="http://schemas.openxmlformats.org/officeDocument/2006/relationships/slideLayout" Target="../slideLayouts/slideLayout10.xml" />
  <Relationship Id="rId4" Type="http://schemas.openxmlformats.org/officeDocument/2006/relationships/slideLayout" Target="../slideLayouts/slideLayout4.xml" />
  <Relationship Id="rId9" Type="http://schemas.openxmlformats.org/officeDocument/2006/relationships/slideLayout" Target="../slideLayouts/slideLayout9.xml" />
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972B49-83A6-4ADD-A441-A9B33A367464}" type="datetimeFigureOut">
              <a:rPr kumimoji="1" lang="ja-JP" altLang="en-US" smtClean="0"/>
              <a:t>2022/1/28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D4D0C1-35CA-4174-A409-A306F2D00C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68568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
<Relationships xmlns="http://schemas.openxmlformats.org/package/2006/relationships">
  <Relationship Id="rId3" Type="http://schemas.openxmlformats.org/officeDocument/2006/relationships/image" Target="../media/image1.png" />
  <Relationship Id="rId7" Type="http://schemas.openxmlformats.org/officeDocument/2006/relationships/image" Target="../media/image5.png" />
  <Relationship Id="rId2" Type="http://schemas.openxmlformats.org/officeDocument/2006/relationships/notesSlide" Target="../notesSlides/notesSlide1.xml" />
  <Relationship Id="rId1" Type="http://schemas.openxmlformats.org/officeDocument/2006/relationships/slideLayout" Target="../slideLayouts/slideLayout1.xml" />
  <Relationship Id="rId6" Type="http://schemas.openxmlformats.org/officeDocument/2006/relationships/image" Target="../media/image4.png" />
  <Relationship Id="rId5" Type="http://schemas.openxmlformats.org/officeDocument/2006/relationships/image" Target="../media/image3.png" />
  <Relationship Id="rId4" Type="http://schemas.openxmlformats.org/officeDocument/2006/relationships/image" Target="../media/image2.png" />
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正方形/長方形 51"/>
          <p:cNvSpPr/>
          <p:nvPr/>
        </p:nvSpPr>
        <p:spPr>
          <a:xfrm>
            <a:off x="0" y="-4361"/>
            <a:ext cx="12192000" cy="499747"/>
          </a:xfrm>
          <a:prstGeom prst="rect">
            <a:avLst/>
          </a:prstGeom>
          <a:solidFill>
            <a:srgbClr val="000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b="1" dirty="0" smtClean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高齢者施設等への往診</a:t>
            </a:r>
            <a:r>
              <a:rPr kumimoji="1" lang="ja-JP" altLang="en-US" sz="2800" b="1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に</a:t>
            </a:r>
            <a:r>
              <a:rPr kumimoji="1" lang="ja-JP" altLang="en-US" sz="2800" b="1" dirty="0" smtClean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よる</a:t>
            </a:r>
            <a:r>
              <a:rPr kumimoji="1" lang="ja-JP" altLang="en-US" sz="2800" b="1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治療の提供</a:t>
            </a:r>
            <a:endParaRPr kumimoji="1" lang="en-US" altLang="ja-JP" sz="2800" b="1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8" name="正方形/長方形 17"/>
          <p:cNvSpPr/>
          <p:nvPr/>
        </p:nvSpPr>
        <p:spPr>
          <a:xfrm>
            <a:off x="699488" y="1398495"/>
            <a:ext cx="10884604" cy="4370293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/>
          <p:cNvSpPr/>
          <p:nvPr/>
        </p:nvSpPr>
        <p:spPr>
          <a:xfrm>
            <a:off x="0" y="457391"/>
            <a:ext cx="12192000" cy="828000"/>
          </a:xfrm>
          <a:prstGeom prst="rect">
            <a:avLst/>
          </a:prstGeom>
          <a:solidFill>
            <a:srgbClr val="FFFFC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742950">
              <a:defRPr/>
            </a:pPr>
            <a:r>
              <a:rPr kumimoji="1" lang="ja-JP" altLang="en-US" sz="2400" b="1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◆　</a:t>
            </a:r>
            <a:r>
              <a:rPr kumimoji="1" lang="ja-JP" altLang="en-US" sz="2400" b="1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クラスターが発生した高齢者</a:t>
            </a:r>
            <a:r>
              <a:rPr kumimoji="1" lang="ja-JP" altLang="en-US" sz="2400" b="1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施設等の</a:t>
            </a:r>
            <a:r>
              <a:rPr kumimoji="1" lang="ja-JP" altLang="en-US" sz="2400" b="1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患者に対して、迅速な治療を提供すること</a:t>
            </a:r>
            <a:r>
              <a:rPr kumimoji="1" lang="ja-JP" altLang="en-US" sz="2400" b="1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で</a:t>
            </a:r>
            <a:endParaRPr kumimoji="1" lang="en-US" altLang="ja-JP" sz="2400" b="1" dirty="0" smtClean="0">
              <a:solidFill>
                <a:schemeClr val="tx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defTabSz="742950">
              <a:defRPr/>
            </a:pPr>
            <a:r>
              <a:rPr kumimoji="1" lang="en-US" altLang="ja-JP" sz="2400" b="1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 </a:t>
            </a:r>
            <a:r>
              <a:rPr kumimoji="1" lang="en-US" altLang="ja-JP" sz="2400" b="1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 </a:t>
            </a:r>
            <a:r>
              <a:rPr kumimoji="1" lang="ja-JP" altLang="en-US" sz="2400" b="1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 </a:t>
            </a:r>
            <a:r>
              <a:rPr kumimoji="1" lang="ja-JP" altLang="en-US" sz="2400" b="1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重症化の予防</a:t>
            </a:r>
            <a:r>
              <a:rPr kumimoji="1" lang="ja-JP" altLang="en-US" sz="2400" b="1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を行い</a:t>
            </a:r>
            <a:r>
              <a:rPr kumimoji="1" lang="ja-JP" altLang="en-US" sz="2400" b="1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、病床</a:t>
            </a:r>
            <a:r>
              <a:rPr kumimoji="1" lang="ja-JP" altLang="en-US" sz="2400" b="1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のひっ迫の軽減を</a:t>
            </a:r>
            <a:r>
              <a:rPr kumimoji="1" lang="ja-JP" altLang="en-US" sz="2400" b="1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図る</a:t>
            </a:r>
            <a:r>
              <a:rPr kumimoji="1" lang="ja-JP" altLang="en-US" sz="2400" b="1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。</a:t>
            </a:r>
            <a:endParaRPr kumimoji="1" lang="en-US" altLang="ja-JP" sz="2400" b="1" dirty="0" smtClean="0">
              <a:solidFill>
                <a:schemeClr val="tx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F3F003BB-1B41-49A5-A456-09A42D4926EA}"/>
              </a:ext>
            </a:extLst>
          </p:cNvPr>
          <p:cNvSpPr txBox="1"/>
          <p:nvPr/>
        </p:nvSpPr>
        <p:spPr>
          <a:xfrm>
            <a:off x="870461" y="1476435"/>
            <a:ext cx="10713631" cy="3105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000"/>
              </a:lnSpc>
            </a:pPr>
            <a:r>
              <a:rPr kumimoji="1" lang="ja-JP" altLang="en-US" sz="2300" dirty="0">
                <a:latin typeface="Meiryo UI" panose="020B0604030504040204" pitchFamily="50" charset="-128"/>
                <a:ea typeface="Meiryo UI" panose="020B0604030504040204" pitchFamily="50" charset="-128"/>
              </a:rPr>
              <a:t>○</a:t>
            </a:r>
            <a:r>
              <a:rPr kumimoji="1" lang="ja-JP" altLang="en-US" sz="23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 高齢者施設等に対して、連携医療機関等の往診による抗体治療の整備を依頼</a:t>
            </a:r>
          </a:p>
          <a:p>
            <a:pPr algn="r">
              <a:lnSpc>
                <a:spcPts val="2000"/>
              </a:lnSpc>
            </a:pPr>
            <a:r>
              <a:rPr kumimoji="1" lang="ja-JP" altLang="en-US" sz="15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kumimoji="1" lang="en-US" altLang="ja-JP" sz="15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R3</a:t>
            </a:r>
            <a:r>
              <a:rPr kumimoji="1" lang="ja-JP" altLang="en-US" sz="15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年</a:t>
            </a:r>
            <a:r>
              <a:rPr kumimoji="1" lang="en-US" altLang="ja-JP" sz="15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10</a:t>
            </a:r>
            <a:r>
              <a:rPr kumimoji="1" lang="ja-JP" altLang="en-US" sz="15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kumimoji="1" lang="en-US" altLang="ja-JP" sz="15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27</a:t>
            </a:r>
            <a:r>
              <a:rPr kumimoji="1" lang="ja-JP" altLang="en-US" sz="15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日、</a:t>
            </a:r>
            <a:r>
              <a:rPr kumimoji="1" lang="en-US" altLang="ja-JP" sz="15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R4</a:t>
            </a:r>
            <a:r>
              <a:rPr kumimoji="1" lang="ja-JP" altLang="en-US" sz="15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年</a:t>
            </a:r>
            <a:r>
              <a:rPr kumimoji="1" lang="en-US" altLang="ja-JP" sz="15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kumimoji="1" lang="ja-JP" altLang="en-US" sz="15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kumimoji="1" lang="en-US" altLang="ja-JP" sz="15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14</a:t>
            </a:r>
            <a:r>
              <a:rPr kumimoji="1" lang="ja-JP" altLang="en-US" sz="15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日）</a:t>
            </a:r>
          </a:p>
          <a:p>
            <a:pPr>
              <a:lnSpc>
                <a:spcPts val="500"/>
              </a:lnSpc>
            </a:pPr>
            <a:endParaRPr kumimoji="1" lang="ja-JP" altLang="en-US" sz="15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2800"/>
              </a:lnSpc>
            </a:pPr>
            <a:r>
              <a:rPr kumimoji="1" lang="ja-JP" altLang="en-US" sz="23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○ 新型コロナ患者に対して往診を行う医療機関等</a:t>
            </a:r>
            <a:r>
              <a:rPr kumimoji="1"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（医療機関</a:t>
            </a:r>
            <a:r>
              <a:rPr kumimoji="1" lang="en-US" altLang="ja-JP" sz="2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:129</a:t>
            </a:r>
            <a:r>
              <a:rPr kumimoji="1"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  <a:r>
              <a:rPr kumimoji="1" lang="ja-JP" altLang="en-US" sz="23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に</a:t>
            </a:r>
            <a:r>
              <a:rPr kumimoji="1" lang="ja-JP" altLang="en-US" sz="2300" dirty="0">
                <a:latin typeface="Meiryo UI" panose="020B0604030504040204" pitchFamily="50" charset="-128"/>
                <a:ea typeface="Meiryo UI" panose="020B0604030504040204" pitchFamily="50" charset="-128"/>
              </a:rPr>
              <a:t>対して</a:t>
            </a:r>
            <a:r>
              <a:rPr kumimoji="1" lang="ja-JP" altLang="en-US" sz="23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、</a:t>
            </a:r>
            <a:endParaRPr kumimoji="1" lang="en-US" altLang="ja-JP" sz="23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2800"/>
              </a:lnSpc>
            </a:pPr>
            <a:r>
              <a:rPr kumimoji="1" lang="ja-JP" altLang="en-US" sz="23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ja-JP" altLang="en-US" sz="23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  クラスターが発生した高齢者</a:t>
            </a:r>
            <a:r>
              <a:rPr kumimoji="1" lang="ja-JP" altLang="en-US" sz="2300" dirty="0">
                <a:latin typeface="Meiryo UI" panose="020B0604030504040204" pitchFamily="50" charset="-128"/>
                <a:ea typeface="Meiryo UI" panose="020B0604030504040204" pitchFamily="50" charset="-128"/>
              </a:rPr>
              <a:t>施設等への往診</a:t>
            </a:r>
            <a:r>
              <a:rPr kumimoji="1" lang="ja-JP" altLang="en-US" sz="23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による</a:t>
            </a:r>
            <a:r>
              <a:rPr kumimoji="1" lang="ja-JP" altLang="en-US" sz="2300" dirty="0">
                <a:latin typeface="Meiryo UI" panose="020B0604030504040204" pitchFamily="50" charset="-128"/>
                <a:ea typeface="Meiryo UI" panose="020B0604030504040204" pitchFamily="50" charset="-128"/>
              </a:rPr>
              <a:t>中和抗体薬</a:t>
            </a:r>
            <a:r>
              <a:rPr kumimoji="1" lang="ja-JP" altLang="en-US" sz="23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等</a:t>
            </a:r>
            <a:r>
              <a:rPr kumimoji="1" lang="ja-JP" altLang="en-US" sz="23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の治療協力を要請</a:t>
            </a:r>
            <a:endParaRPr kumimoji="1" lang="en-US" altLang="ja-JP" sz="23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r">
              <a:lnSpc>
                <a:spcPts val="2800"/>
              </a:lnSpc>
            </a:pPr>
            <a:r>
              <a:rPr kumimoji="1" lang="ja-JP" altLang="en-US" sz="23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ja-JP" altLang="en-US" sz="23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  </a:t>
            </a:r>
            <a:r>
              <a:rPr kumimoji="1" lang="ja-JP" altLang="en-US" sz="15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kumimoji="1" lang="ja-JP" altLang="en-US" sz="15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特措法</a:t>
            </a:r>
            <a:r>
              <a:rPr kumimoji="1" lang="ja-JP" altLang="en-US" sz="1500" dirty="0">
                <a:latin typeface="Meiryo UI" panose="020B0604030504040204" pitchFamily="50" charset="-128"/>
                <a:ea typeface="Meiryo UI" panose="020B0604030504040204" pitchFamily="50" charset="-128"/>
              </a:rPr>
              <a:t>第</a:t>
            </a:r>
            <a:r>
              <a:rPr kumimoji="1" lang="en-US" altLang="ja-JP" sz="15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24</a:t>
            </a:r>
            <a:r>
              <a:rPr kumimoji="1" lang="ja-JP" altLang="en-US" sz="15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条第９項に基づく要請、</a:t>
            </a:r>
            <a:r>
              <a:rPr kumimoji="1" lang="en-US" altLang="ja-JP" sz="15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R4</a:t>
            </a:r>
            <a:r>
              <a:rPr kumimoji="1" lang="ja-JP" altLang="en-US" sz="15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年</a:t>
            </a:r>
            <a:r>
              <a:rPr kumimoji="1" lang="en-US" altLang="ja-JP" sz="15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kumimoji="1" lang="ja-JP" altLang="en-US" sz="15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kumimoji="1" lang="en-US" altLang="ja-JP" sz="15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25</a:t>
            </a:r>
            <a:r>
              <a:rPr kumimoji="1" lang="ja-JP" altLang="en-US" sz="15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日）</a:t>
            </a:r>
          </a:p>
          <a:p>
            <a:pPr>
              <a:lnSpc>
                <a:spcPts val="500"/>
              </a:lnSpc>
            </a:pPr>
            <a:endParaRPr kumimoji="1" lang="en-US" altLang="ja-JP" sz="15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3500"/>
              </a:lnSpc>
            </a:pPr>
            <a:r>
              <a:rPr kumimoji="1" lang="ja-JP" altLang="en-US" sz="23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○ 更なる協力医療機関の増に向けてお願い</a:t>
            </a:r>
            <a:r>
              <a:rPr kumimoji="1"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kumimoji="1" lang="en-US" altLang="ja-JP" sz="2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28</a:t>
            </a:r>
            <a:r>
              <a:rPr kumimoji="1"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日時点で</a:t>
            </a:r>
            <a:r>
              <a:rPr kumimoji="1" lang="en-US" altLang="ja-JP" sz="2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28</a:t>
            </a:r>
            <a:r>
              <a:rPr kumimoji="1"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医療</a:t>
            </a:r>
            <a:r>
              <a:rPr kumimoji="1"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機関を確保）</a:t>
            </a:r>
          </a:p>
          <a:p>
            <a:pPr>
              <a:lnSpc>
                <a:spcPts val="2000"/>
              </a:lnSpc>
            </a:pPr>
            <a:r>
              <a:rPr kumimoji="1"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　</a:t>
            </a:r>
            <a:r>
              <a:rPr kumimoji="1" lang="ja-JP" altLang="en-US" sz="15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kumimoji="1" lang="en-US" altLang="ja-JP" sz="15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kumimoji="1" lang="ja-JP" altLang="en-US" sz="15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往診</a:t>
            </a:r>
            <a:r>
              <a:rPr kumimoji="1" lang="ja-JP" altLang="en-US" sz="1500" dirty="0">
                <a:latin typeface="Meiryo UI" panose="020B0604030504040204" pitchFamily="50" charset="-128"/>
                <a:ea typeface="Meiryo UI" panose="020B0604030504040204" pitchFamily="50" charset="-128"/>
              </a:rPr>
              <a:t>１回・患者１人あたり</a:t>
            </a:r>
            <a:r>
              <a:rPr kumimoji="1" lang="en-US" altLang="ja-JP" sz="1500" dirty="0">
                <a:latin typeface="Meiryo UI" panose="020B0604030504040204" pitchFamily="50" charset="-128"/>
                <a:ea typeface="Meiryo UI" panose="020B0604030504040204" pitchFamily="50" charset="-128"/>
              </a:rPr>
              <a:t>15,100</a:t>
            </a:r>
            <a:r>
              <a:rPr kumimoji="1" lang="ja-JP" altLang="en-US" sz="1500" dirty="0">
                <a:latin typeface="Meiryo UI" panose="020B0604030504040204" pitchFamily="50" charset="-128"/>
                <a:ea typeface="Meiryo UI" panose="020B0604030504040204" pitchFamily="50" charset="-128"/>
              </a:rPr>
              <a:t>円（回数上限あり</a:t>
            </a:r>
            <a:r>
              <a:rPr kumimoji="1" lang="ja-JP" altLang="en-US" sz="15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）の協力金を</a:t>
            </a:r>
            <a:r>
              <a:rPr kumimoji="1" lang="ja-JP" altLang="en-US" sz="1500" dirty="0">
                <a:latin typeface="Meiryo UI" panose="020B0604030504040204" pitchFamily="50" charset="-128"/>
                <a:ea typeface="Meiryo UI" panose="020B0604030504040204" pitchFamily="50" charset="-128"/>
              </a:rPr>
              <a:t>交付</a:t>
            </a:r>
          </a:p>
          <a:p>
            <a:pPr>
              <a:lnSpc>
                <a:spcPts val="3000"/>
              </a:lnSpc>
            </a:pPr>
            <a:endParaRPr kumimoji="1" lang="en-US" altLang="ja-JP" sz="8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" name="二等辺三角形 2"/>
          <p:cNvSpPr/>
          <p:nvPr/>
        </p:nvSpPr>
        <p:spPr>
          <a:xfrm rot="10800000">
            <a:off x="4060723" y="4118427"/>
            <a:ext cx="4070555" cy="2160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正方形/長方形 10"/>
          <p:cNvSpPr/>
          <p:nvPr/>
        </p:nvSpPr>
        <p:spPr>
          <a:xfrm>
            <a:off x="1611407" y="4871192"/>
            <a:ext cx="8969187" cy="778024"/>
          </a:xfrm>
          <a:prstGeom prst="rect">
            <a:avLst/>
          </a:prstGeom>
          <a:ln w="28575">
            <a:solidFill>
              <a:schemeClr val="tx1"/>
            </a:solidFill>
            <a:prstDash val="dash"/>
          </a:ln>
        </p:spPr>
        <p:txBody>
          <a:bodyPr wrap="square" tIns="36000" bIns="36000">
            <a:spAutoFit/>
          </a:bodyPr>
          <a:lstStyle/>
          <a:p>
            <a:pPr algn="ctr">
              <a:lnSpc>
                <a:spcPts val="4000"/>
              </a:lnSpc>
            </a:pPr>
            <a:r>
              <a:rPr kumimoji="1" lang="ja-JP" altLang="en-US" sz="2600" b="1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高齢者施設等への往診</a:t>
            </a:r>
            <a:r>
              <a:rPr kumimoji="1" lang="ja-JP" altLang="en-US" sz="26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に</a:t>
            </a:r>
            <a:r>
              <a:rPr kumimoji="1" lang="ja-JP" altLang="en-US" sz="2600" b="1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よる早期治療体制の確立</a:t>
            </a:r>
          </a:p>
          <a:p>
            <a:pPr marL="1252538">
              <a:lnSpc>
                <a:spcPts val="1500"/>
              </a:lnSpc>
            </a:pPr>
            <a:r>
              <a:rPr kumimoji="1" lang="en-US" altLang="ja-JP" sz="15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kumimoji="1" lang="ja-JP" altLang="en-US" sz="1500" dirty="0">
                <a:latin typeface="Meiryo UI" panose="020B0604030504040204" pitchFamily="50" charset="-128"/>
                <a:ea typeface="Meiryo UI" panose="020B0604030504040204" pitchFamily="50" charset="-128"/>
              </a:rPr>
              <a:t>症状</a:t>
            </a:r>
            <a:r>
              <a:rPr kumimoji="1" lang="ja-JP" altLang="en-US" sz="15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に応じて緊急性が高い方から入院調整を順次実施</a:t>
            </a:r>
            <a:r>
              <a:rPr kumimoji="1" lang="ja-JP" altLang="en-US" sz="2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endParaRPr kumimoji="1" lang="en-US" altLang="ja-JP" sz="2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1750325" y="4283830"/>
            <a:ext cx="8691350" cy="543226"/>
          </a:xfrm>
          <a:prstGeom prst="rect">
            <a:avLst/>
          </a:prstGeom>
          <a:ln w="38100">
            <a:noFill/>
            <a:prstDash val="dash"/>
          </a:ln>
        </p:spPr>
        <p:txBody>
          <a:bodyPr wrap="square">
            <a:spAutoFit/>
          </a:bodyPr>
          <a:lstStyle/>
          <a:p>
            <a:pPr algn="ctr">
              <a:lnSpc>
                <a:spcPts val="4000"/>
              </a:lnSpc>
            </a:pPr>
            <a:r>
              <a:rPr kumimoji="1" lang="ja-JP" altLang="en-US" sz="2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ja-JP" altLang="en-US" sz="230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各圏域で施設対応の往診医療機関を確保し、リストを保健所と共有</a:t>
            </a:r>
            <a:endParaRPr kumimoji="1" lang="en-US" altLang="ja-JP" sz="23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528021" y="5777858"/>
            <a:ext cx="1750945" cy="400110"/>
          </a:xfrm>
          <a:prstGeom prst="rect">
            <a:avLst/>
          </a:prstGeom>
          <a:ln w="38100">
            <a:noFill/>
            <a:prstDash val="dash"/>
          </a:ln>
        </p:spPr>
        <p:txBody>
          <a:bodyPr wrap="square" lIns="0" tIns="0" rIns="0" bIns="0">
            <a:spAutoFit/>
          </a:bodyPr>
          <a:lstStyle/>
          <a:p>
            <a:r>
              <a:rPr kumimoji="1" lang="ja-JP" altLang="en-US" sz="2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en-US" altLang="ja-JP" sz="15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kumimoji="1" lang="ja-JP" altLang="en-US" sz="15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往診までのフロー</a:t>
            </a:r>
            <a:r>
              <a:rPr kumimoji="1" lang="en-US" altLang="ja-JP" sz="15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endParaRPr kumimoji="1" lang="en-US" altLang="ja-JP" sz="23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14" name="図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7004" y="5885819"/>
            <a:ext cx="962484" cy="772126"/>
          </a:xfrm>
          <a:prstGeom prst="rect">
            <a:avLst/>
          </a:prstGeom>
        </p:spPr>
      </p:pic>
      <p:sp>
        <p:nvSpPr>
          <p:cNvPr id="15" name="正方形/長方形 14"/>
          <p:cNvSpPr/>
          <p:nvPr/>
        </p:nvSpPr>
        <p:spPr>
          <a:xfrm>
            <a:off x="1173580" y="6457890"/>
            <a:ext cx="2519491" cy="400110"/>
          </a:xfrm>
          <a:prstGeom prst="rect">
            <a:avLst/>
          </a:prstGeom>
          <a:ln w="38100">
            <a:noFill/>
            <a:prstDash val="dash"/>
          </a:ln>
        </p:spPr>
        <p:txBody>
          <a:bodyPr wrap="square" lIns="0" tIns="0" rIns="0" bIns="0">
            <a:spAutoFit/>
          </a:bodyPr>
          <a:lstStyle/>
          <a:p>
            <a:r>
              <a:rPr kumimoji="1" lang="ja-JP" altLang="en-US" sz="2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ja-JP" altLang="en-US" sz="15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クラスター発生高齢者施設等</a:t>
            </a:r>
            <a:endParaRPr kumimoji="1" lang="en-US" altLang="ja-JP" sz="23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" name="右矢印 1"/>
          <p:cNvSpPr/>
          <p:nvPr/>
        </p:nvSpPr>
        <p:spPr>
          <a:xfrm>
            <a:off x="3654132" y="6221182"/>
            <a:ext cx="675249" cy="38606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正方形/長方形 15"/>
          <p:cNvSpPr/>
          <p:nvPr/>
        </p:nvSpPr>
        <p:spPr>
          <a:xfrm>
            <a:off x="3453908" y="5913284"/>
            <a:ext cx="875473" cy="400110"/>
          </a:xfrm>
          <a:prstGeom prst="rect">
            <a:avLst/>
          </a:prstGeom>
          <a:ln w="38100">
            <a:noFill/>
            <a:prstDash val="dash"/>
          </a:ln>
        </p:spPr>
        <p:txBody>
          <a:bodyPr wrap="square" lIns="0" tIns="0" rIns="0" bIns="0">
            <a:spAutoFit/>
          </a:bodyPr>
          <a:lstStyle/>
          <a:p>
            <a:r>
              <a:rPr kumimoji="1" lang="ja-JP" altLang="en-US" sz="2600" b="1" dirty="0" smtClean="0">
                <a:solidFill>
                  <a:srgbClr val="0000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ja-JP" altLang="en-US" sz="1500" dirty="0">
                <a:solidFill>
                  <a:srgbClr val="0000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相談</a:t>
            </a:r>
            <a:endParaRPr kumimoji="1" lang="en-US" altLang="ja-JP" sz="2300" dirty="0">
              <a:solidFill>
                <a:srgbClr val="0000FF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9605" y="5913284"/>
            <a:ext cx="875472" cy="875472"/>
          </a:xfrm>
          <a:prstGeom prst="rect">
            <a:avLst/>
          </a:prstGeom>
        </p:spPr>
      </p:pic>
      <p:sp>
        <p:nvSpPr>
          <p:cNvPr id="21" name="正方形/長方形 20"/>
          <p:cNvSpPr/>
          <p:nvPr/>
        </p:nvSpPr>
        <p:spPr>
          <a:xfrm>
            <a:off x="5378651" y="5913284"/>
            <a:ext cx="1247232" cy="400110"/>
          </a:xfrm>
          <a:prstGeom prst="rect">
            <a:avLst/>
          </a:prstGeom>
          <a:ln w="38100">
            <a:noFill/>
            <a:prstDash val="dash"/>
          </a:ln>
        </p:spPr>
        <p:txBody>
          <a:bodyPr wrap="square" lIns="0" tIns="0" rIns="0" bIns="0">
            <a:spAutoFit/>
          </a:bodyPr>
          <a:lstStyle/>
          <a:p>
            <a:r>
              <a:rPr kumimoji="1" lang="ja-JP" altLang="en-US" sz="2600" b="1" dirty="0" smtClean="0">
                <a:solidFill>
                  <a:srgbClr val="0000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ja-JP" altLang="en-US" sz="1500" dirty="0" smtClean="0">
                <a:solidFill>
                  <a:srgbClr val="0000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依頼・調整</a:t>
            </a:r>
            <a:endParaRPr kumimoji="1" lang="en-US" altLang="ja-JP" sz="2300" dirty="0">
              <a:solidFill>
                <a:srgbClr val="0000FF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" name="左右矢印 4"/>
          <p:cNvSpPr/>
          <p:nvPr/>
        </p:nvSpPr>
        <p:spPr>
          <a:xfrm>
            <a:off x="5641145" y="6313394"/>
            <a:ext cx="801858" cy="344551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36971" y="5877249"/>
            <a:ext cx="974469" cy="729996"/>
          </a:xfrm>
          <a:prstGeom prst="rect">
            <a:avLst/>
          </a:prstGeom>
        </p:spPr>
      </p:pic>
      <p:sp>
        <p:nvSpPr>
          <p:cNvPr id="24" name="右矢印 23"/>
          <p:cNvSpPr/>
          <p:nvPr/>
        </p:nvSpPr>
        <p:spPr>
          <a:xfrm>
            <a:off x="8746053" y="6221182"/>
            <a:ext cx="675249" cy="38606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正方形/長方形 24"/>
          <p:cNvSpPr/>
          <p:nvPr/>
        </p:nvSpPr>
        <p:spPr>
          <a:xfrm>
            <a:off x="8545829" y="5913284"/>
            <a:ext cx="875473" cy="400110"/>
          </a:xfrm>
          <a:prstGeom prst="rect">
            <a:avLst/>
          </a:prstGeom>
          <a:ln w="38100">
            <a:noFill/>
            <a:prstDash val="dash"/>
          </a:ln>
        </p:spPr>
        <p:txBody>
          <a:bodyPr wrap="square" lIns="0" tIns="0" rIns="0" bIns="0">
            <a:spAutoFit/>
          </a:bodyPr>
          <a:lstStyle/>
          <a:p>
            <a:r>
              <a:rPr kumimoji="1" lang="ja-JP" altLang="en-US" sz="2600" b="1" dirty="0" smtClean="0">
                <a:solidFill>
                  <a:srgbClr val="0000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ja-JP" altLang="en-US" sz="1500" dirty="0">
                <a:solidFill>
                  <a:srgbClr val="0000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往診</a:t>
            </a:r>
            <a:endParaRPr kumimoji="1" lang="en-US" altLang="ja-JP" sz="2300" dirty="0">
              <a:solidFill>
                <a:srgbClr val="0000FF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671240" y="5872108"/>
            <a:ext cx="929566" cy="850553"/>
          </a:xfrm>
          <a:prstGeom prst="rect">
            <a:avLst/>
          </a:prstGeom>
        </p:spPr>
      </p:pic>
      <p:pic>
        <p:nvPicPr>
          <p:cNvPr id="27" name="図 2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49545" y="5863047"/>
            <a:ext cx="962484" cy="772126"/>
          </a:xfrm>
          <a:prstGeom prst="rect">
            <a:avLst/>
          </a:prstGeom>
        </p:spPr>
      </p:pic>
      <p:sp>
        <p:nvSpPr>
          <p:cNvPr id="28" name="正方形/長方形 27"/>
          <p:cNvSpPr/>
          <p:nvPr/>
        </p:nvSpPr>
        <p:spPr>
          <a:xfrm>
            <a:off x="9355315" y="6435118"/>
            <a:ext cx="1750945" cy="400110"/>
          </a:xfrm>
          <a:prstGeom prst="rect">
            <a:avLst/>
          </a:prstGeom>
          <a:ln w="38100">
            <a:noFill/>
            <a:prstDash val="dash"/>
          </a:ln>
        </p:spPr>
        <p:txBody>
          <a:bodyPr wrap="square" lIns="0" tIns="0" rIns="0" bIns="0">
            <a:spAutoFit/>
          </a:bodyPr>
          <a:lstStyle/>
          <a:p>
            <a:r>
              <a:rPr kumimoji="1" lang="ja-JP" altLang="en-US" sz="2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ja-JP" altLang="en-US" sz="15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高齢者施設等</a:t>
            </a:r>
            <a:endParaRPr kumimoji="1" lang="en-US" altLang="ja-JP" sz="23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26" name="図 25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06608" y="5891289"/>
            <a:ext cx="919367" cy="744687"/>
          </a:xfrm>
          <a:prstGeom prst="rect">
            <a:avLst/>
          </a:prstGeom>
        </p:spPr>
      </p:pic>
      <p:sp>
        <p:nvSpPr>
          <p:cNvPr id="30" name="正方形/長方形 29"/>
          <p:cNvSpPr/>
          <p:nvPr/>
        </p:nvSpPr>
        <p:spPr>
          <a:xfrm>
            <a:off x="6546097" y="6607245"/>
            <a:ext cx="2519491" cy="230832"/>
          </a:xfrm>
          <a:prstGeom prst="rect">
            <a:avLst/>
          </a:prstGeom>
          <a:ln w="38100">
            <a:noFill/>
            <a:prstDash val="dash"/>
          </a:ln>
        </p:spPr>
        <p:txBody>
          <a:bodyPr wrap="square" lIns="0" tIns="0" rIns="0" bIns="0">
            <a:spAutoFit/>
          </a:bodyPr>
          <a:lstStyle/>
          <a:p>
            <a:r>
              <a:rPr kumimoji="1" lang="ja-JP" altLang="en-US" sz="15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往診医療機関</a:t>
            </a:r>
            <a:endParaRPr kumimoji="1" lang="en-US" altLang="ja-JP" sz="23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682610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