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5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54149261-A932-4739-95E9-8C2F4634EB21}" type="datetimeFigureOut">
              <a:rPr kumimoji="1" lang="ja-JP" altLang="en-US" smtClean="0"/>
              <a:t>2024/2/16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DAA1B689-2AC6-4881-9F23-44A643033DA0}" type="slidenum">
              <a:rPr kumimoji="1" lang="ja-JP" altLang="en-US" smtClean="0"/>
              <a:t>‹#›</a:t>
            </a:fld>
            <a:endParaRPr kumimoji="1" lang="ja-JP" altLang="en-US"/>
          </a:p>
        </p:txBody>
      </p:sp>
    </p:spTree>
    <p:extLst>
      <p:ext uri="{BB962C8B-B14F-4D97-AF65-F5344CB8AC3E}">
        <p14:creationId xmlns:p14="http://schemas.microsoft.com/office/powerpoint/2010/main" val="11122138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2862445025"/>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1640467479"/>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00287781"/>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2620867974"/>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0594103"/>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707937175"/>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1784587543"/>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492277919"/>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4250049091"/>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3646801600"/>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2533339855"/>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2032752460"/>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1799134553"/>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3414196782"/>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2952129175"/>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AD523-2897-477E-B325-2EDD5961BBEB}" type="datetimeFigureOut">
              <a:rPr kumimoji="1" lang="ja-JP" altLang="en-US" smtClean="0"/>
              <a:t>2024/2/16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1087919170"/>
      </p:ext>
    </p:extLst>
  </p:cSld>
  <p:clrMapOvr>
    <a:masterClrMapping/>
  </p:clrMapOvr>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5AD523-2897-477E-B325-2EDD5961BBEB}" type="datetimeFigureOut">
              <a:rPr kumimoji="1" lang="ja-JP" altLang="en-US" smtClean="0"/>
              <a:t>2024/2/16</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47AC50-16D2-49AC-8BB5-7089F093A255}" type="slidenum">
              <a:rPr kumimoji="1" lang="ja-JP" altLang="en-US" smtClean="0"/>
              <a:t>‹#›</a:t>
            </a:fld>
            <a:endParaRPr kumimoji="1" lang="ja-JP" altLang="en-US"/>
          </a:p>
        </p:txBody>
      </p:sp>
    </p:spTree>
    <p:extLst>
      <p:ext uri="{BB962C8B-B14F-4D97-AF65-F5344CB8AC3E}">
        <p14:creationId xmlns:p14="http://schemas.microsoft.com/office/powerpoint/2010/main" val="3556737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4000" advClick="0" advTm="0">
        <p14:switch dir="r"/>
      </p:transition>
    </mc:Choice>
    <mc:Fallback xmlns="">
      <p:transition spd="slow" advClick="0" advTm="0">
        <p:fade/>
      </p:transition>
    </mc:Fallback>
  </mc:AlternateConten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6452" y="1500997"/>
            <a:ext cx="8233082" cy="3232030"/>
          </a:xfrm>
        </p:spPr>
        <p:txBody>
          <a:bodyPr>
            <a:normAutofit/>
          </a:bodyPr>
          <a:lstStyle/>
          <a:p>
            <a:pPr algn="ctr"/>
            <a:r>
              <a:rPr kumimoji="1" lang="ja-JP" altLang="en-US" dirty="0" smtClean="0">
                <a:solidFill>
                  <a:srgbClr val="FF0000"/>
                </a:solidFill>
              </a:rPr>
              <a:t>立候補届（事前審査）</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の制度変更について</a:t>
            </a:r>
            <a:r>
              <a:rPr kumimoji="1" lang="en-US" altLang="ja-JP" dirty="0" smtClean="0">
                <a:solidFill>
                  <a:srgbClr val="FF0000"/>
                </a:solidFill>
              </a:rPr>
              <a:t/>
            </a:r>
            <a:br>
              <a:rPr kumimoji="1" lang="en-US" altLang="ja-JP" dirty="0" smtClean="0">
                <a:solidFill>
                  <a:srgbClr val="FF0000"/>
                </a:solidFill>
              </a:rPr>
            </a:br>
            <a:r>
              <a:rPr kumimoji="1" lang="en-US" altLang="ja-JP" dirty="0" smtClean="0">
                <a:solidFill>
                  <a:srgbClr val="FF0000"/>
                </a:solidFill>
              </a:rPr>
              <a:t/>
            </a:r>
            <a:br>
              <a:rPr kumimoji="1" lang="en-US" altLang="ja-JP" dirty="0" smtClean="0">
                <a:solidFill>
                  <a:srgbClr val="FF0000"/>
                </a:solidFill>
              </a:rPr>
            </a:br>
            <a:r>
              <a:rPr lang="ja-JP" altLang="en-US" sz="3600" dirty="0" smtClean="0">
                <a:solidFill>
                  <a:srgbClr val="FF0000"/>
                </a:solidFill>
              </a:rPr>
              <a:t>～電子媒体の活用について～</a:t>
            </a:r>
            <a:endParaRPr kumimoji="1" lang="ja-JP" altLang="en-US" sz="3600" dirty="0">
              <a:solidFill>
                <a:srgbClr val="FF0000"/>
              </a:solidFill>
            </a:endParaRPr>
          </a:p>
        </p:txBody>
      </p:sp>
      <p:sp>
        <p:nvSpPr>
          <p:cNvPr id="8" name="タイトル 1"/>
          <p:cNvSpPr txBox="1">
            <a:spLocks/>
          </p:cNvSpPr>
          <p:nvPr/>
        </p:nvSpPr>
        <p:spPr>
          <a:xfrm>
            <a:off x="1072550" y="5699185"/>
            <a:ext cx="8233082" cy="468702"/>
          </a:xfrm>
          <a:prstGeom prst="rect">
            <a:avLst/>
          </a:prstGeom>
        </p:spPr>
        <p:txBody>
          <a:bodyPr vert="horz" lIns="91440" tIns="45720" rIns="91440" bIns="45720" rtlCol="0" anchor="b">
            <a:norm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2400" dirty="0" smtClean="0">
                <a:solidFill>
                  <a:schemeClr val="tx1"/>
                </a:solidFill>
              </a:rPr>
              <a:t>茨木市選挙管理委員会</a:t>
            </a:r>
            <a:endParaRPr lang="ja-JP" altLang="en-US" sz="2400" dirty="0">
              <a:solidFill>
                <a:schemeClr val="tx1"/>
              </a:solidFill>
            </a:endParaRPr>
          </a:p>
        </p:txBody>
      </p:sp>
    </p:spTree>
    <p:extLst>
      <p:ext uri="{BB962C8B-B14F-4D97-AF65-F5344CB8AC3E}">
        <p14:creationId xmlns:p14="http://schemas.microsoft.com/office/powerpoint/2010/main" val="3684627629"/>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8" y="-370929"/>
            <a:ext cx="7766936" cy="1646302"/>
          </a:xfrm>
        </p:spPr>
        <p:txBody>
          <a:bodyPr>
            <a:normAutofit/>
          </a:bodyPr>
          <a:lstStyle/>
          <a:p>
            <a:pPr algn="ctr"/>
            <a:r>
              <a:rPr lang="ja-JP" altLang="en-US" dirty="0">
                <a:solidFill>
                  <a:srgbClr val="FF0000"/>
                </a:solidFill>
              </a:rPr>
              <a:t>＜電子媒体の活用</a:t>
            </a:r>
            <a:r>
              <a:rPr lang="ja-JP" altLang="en-US" dirty="0" smtClean="0">
                <a:solidFill>
                  <a:srgbClr val="FF0000"/>
                </a:solidFill>
              </a:rPr>
              <a:t>③</a:t>
            </a:r>
            <a:r>
              <a:rPr kumimoji="1" lang="ja-JP" altLang="en-US" dirty="0" smtClean="0">
                <a:solidFill>
                  <a:srgbClr val="FF0000"/>
                </a:solidFill>
              </a:rPr>
              <a:t>＞</a:t>
            </a:r>
            <a:endParaRPr kumimoji="1" lang="ja-JP" altLang="en-US" dirty="0">
              <a:solidFill>
                <a:srgbClr val="FF0000"/>
              </a:solidFill>
            </a:endParaRPr>
          </a:p>
        </p:txBody>
      </p:sp>
      <p:sp>
        <p:nvSpPr>
          <p:cNvPr id="5" name="テキスト ボックス 4"/>
          <p:cNvSpPr txBox="1"/>
          <p:nvPr/>
        </p:nvSpPr>
        <p:spPr>
          <a:xfrm>
            <a:off x="6687917" y="3567636"/>
            <a:ext cx="4264326" cy="830997"/>
          </a:xfrm>
          <a:prstGeom prst="rect">
            <a:avLst/>
          </a:prstGeom>
          <a:noFill/>
        </p:spPr>
        <p:txBody>
          <a:bodyPr wrap="square" rtlCol="0">
            <a:spAutoFit/>
          </a:bodyPr>
          <a:lstStyle/>
          <a:p>
            <a:r>
              <a:rPr kumimoji="1" lang="en-US" altLang="ja-JP" sz="2400" b="1" dirty="0" smtClean="0">
                <a:solidFill>
                  <a:srgbClr val="FF0000"/>
                </a:solidFill>
              </a:rPr>
              <a:t>※</a:t>
            </a:r>
            <a:r>
              <a:rPr kumimoji="1" lang="ja-JP" altLang="en-US" sz="2400" b="1" dirty="0" smtClean="0">
                <a:solidFill>
                  <a:srgbClr val="FF0000"/>
                </a:solidFill>
              </a:rPr>
              <a:t>チェック項目を</a:t>
            </a:r>
            <a:endParaRPr kumimoji="1" lang="en-US" altLang="ja-JP" sz="2400" b="1" dirty="0" smtClean="0">
              <a:solidFill>
                <a:srgbClr val="FF0000"/>
              </a:solidFill>
            </a:endParaRPr>
          </a:p>
          <a:p>
            <a:r>
              <a:rPr kumimoji="1" lang="ja-JP" altLang="en-US" sz="2400" b="1" dirty="0" smtClean="0">
                <a:solidFill>
                  <a:srgbClr val="FF0000"/>
                </a:solidFill>
              </a:rPr>
              <a:t>　よく確認する。</a:t>
            </a:r>
            <a:endParaRPr kumimoji="1" lang="ja-JP" altLang="en-US" sz="2400" b="1" dirty="0">
              <a:solidFill>
                <a:srgbClr val="FF0000"/>
              </a:solidFill>
            </a:endParaRPr>
          </a:p>
        </p:txBody>
      </p:sp>
      <p:sp>
        <p:nvSpPr>
          <p:cNvPr id="24" name="テキスト ボックス 23"/>
          <p:cNvSpPr txBox="1"/>
          <p:nvPr/>
        </p:nvSpPr>
        <p:spPr>
          <a:xfrm>
            <a:off x="986285" y="1223223"/>
            <a:ext cx="5701632" cy="461665"/>
          </a:xfrm>
          <a:prstGeom prst="rect">
            <a:avLst/>
          </a:prstGeom>
          <a:noFill/>
        </p:spPr>
        <p:txBody>
          <a:bodyPr wrap="square" rtlCol="0">
            <a:spAutoFit/>
          </a:bodyPr>
          <a:lstStyle/>
          <a:p>
            <a:r>
              <a:rPr kumimoji="1" lang="ja-JP" altLang="en-US" sz="2400" dirty="0" smtClean="0"/>
              <a:t>（③</a:t>
            </a:r>
            <a:r>
              <a:rPr kumimoji="1" lang="en-US" altLang="ja-JP" sz="2400" dirty="0" smtClean="0"/>
              <a:t>-3</a:t>
            </a:r>
            <a:r>
              <a:rPr kumimoji="1" lang="ja-JP" altLang="en-US" sz="2400" b="1" dirty="0" smtClean="0">
                <a:solidFill>
                  <a:srgbClr val="FF0000"/>
                </a:solidFill>
              </a:rPr>
              <a:t>立候補</a:t>
            </a:r>
            <a:r>
              <a:rPr kumimoji="1" lang="ja-JP" altLang="en-US" sz="2400" b="1" dirty="0">
                <a:solidFill>
                  <a:srgbClr val="FF0000"/>
                </a:solidFill>
              </a:rPr>
              <a:t>届出書類</a:t>
            </a:r>
            <a:r>
              <a:rPr kumimoji="1" lang="ja-JP" altLang="en-US" sz="2400" dirty="0" smtClean="0"/>
              <a:t>データの作成）</a:t>
            </a:r>
            <a:endParaRPr kumimoji="1" lang="ja-JP" altLang="en-US" sz="2400" dirty="0"/>
          </a:p>
        </p:txBody>
      </p:sp>
      <p:sp>
        <p:nvSpPr>
          <p:cNvPr id="9" name="テキスト ボックス 8"/>
          <p:cNvSpPr txBox="1"/>
          <p:nvPr/>
        </p:nvSpPr>
        <p:spPr>
          <a:xfrm>
            <a:off x="986284" y="1716657"/>
            <a:ext cx="8146213" cy="461665"/>
          </a:xfrm>
          <a:prstGeom prst="rect">
            <a:avLst/>
          </a:prstGeom>
          <a:noFill/>
        </p:spPr>
        <p:txBody>
          <a:bodyPr wrap="square" rtlCol="0">
            <a:spAutoFit/>
          </a:bodyPr>
          <a:lstStyle/>
          <a:p>
            <a:r>
              <a:rPr kumimoji="1" lang="ja-JP" altLang="en-US" sz="2400" dirty="0"/>
              <a:t>　</a:t>
            </a:r>
            <a:r>
              <a:rPr kumimoji="1" lang="ja-JP" altLang="en-US" sz="2400" u="sng" dirty="0" smtClean="0"/>
              <a:t>ステップ③　提出前チェック表で入力項目確認を行う。</a:t>
            </a:r>
            <a:endParaRPr kumimoji="1" lang="ja-JP" altLang="en-US" sz="2400" u="sng" dirty="0"/>
          </a:p>
        </p:txBody>
      </p:sp>
      <p:pic>
        <p:nvPicPr>
          <p:cNvPr id="3" name="図 2"/>
          <p:cNvPicPr>
            <a:picLocks noChangeAspect="1"/>
          </p:cNvPicPr>
          <p:nvPr/>
        </p:nvPicPr>
        <p:blipFill>
          <a:blip r:embed="rId2"/>
          <a:stretch>
            <a:fillRect/>
          </a:stretch>
        </p:blipFill>
        <p:spPr>
          <a:xfrm>
            <a:off x="1248117" y="2126172"/>
            <a:ext cx="5095174" cy="4757818"/>
          </a:xfrm>
          <a:prstGeom prst="rect">
            <a:avLst/>
          </a:prstGeom>
        </p:spPr>
      </p:pic>
    </p:spTree>
    <p:extLst>
      <p:ext uri="{BB962C8B-B14F-4D97-AF65-F5344CB8AC3E}">
        <p14:creationId xmlns:p14="http://schemas.microsoft.com/office/powerpoint/2010/main" val="2844610838"/>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ppt_x"/>
                                          </p:val>
                                        </p:tav>
                                        <p:tav tm="100000">
                                          <p:val>
                                            <p:strVal val="#ppt_x"/>
                                          </p:val>
                                        </p:tav>
                                      </p:tavLst>
                                    </p:anim>
                                    <p:anim calcmode="lin" valueType="num">
                                      <p:cBhvr additive="base">
                                        <p:cTn id="15"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750" fill="hold"/>
                                        <p:tgtEl>
                                          <p:spTgt spid="9"/>
                                        </p:tgtEl>
                                        <p:attrNameLst>
                                          <p:attrName>ppt_x</p:attrName>
                                        </p:attrNameLst>
                                      </p:cBhvr>
                                      <p:tavLst>
                                        <p:tav tm="0">
                                          <p:val>
                                            <p:strVal val="#ppt_x"/>
                                          </p:val>
                                        </p:tav>
                                        <p:tav tm="100000">
                                          <p:val>
                                            <p:strVal val="#ppt_x"/>
                                          </p:val>
                                        </p:tav>
                                      </p:tavLst>
                                    </p:anim>
                                    <p:anim calcmode="lin" valueType="num">
                                      <p:cBhvr additive="base">
                                        <p:cTn id="21" dur="7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750" fill="hold"/>
                                        <p:tgtEl>
                                          <p:spTgt spid="3"/>
                                        </p:tgtEl>
                                        <p:attrNameLst>
                                          <p:attrName>ppt_x</p:attrName>
                                        </p:attrNameLst>
                                      </p:cBhvr>
                                      <p:tavLst>
                                        <p:tav tm="0">
                                          <p:val>
                                            <p:strVal val="#ppt_x"/>
                                          </p:val>
                                        </p:tav>
                                        <p:tav tm="100000">
                                          <p:val>
                                            <p:strVal val="#ppt_x"/>
                                          </p:val>
                                        </p:tav>
                                      </p:tavLst>
                                    </p:anim>
                                    <p:anim calcmode="lin" valueType="num">
                                      <p:cBhvr additive="base">
                                        <p:cTn id="27" dur="75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750" fill="hold"/>
                                        <p:tgtEl>
                                          <p:spTgt spid="5"/>
                                        </p:tgtEl>
                                        <p:attrNameLst>
                                          <p:attrName>ppt_x</p:attrName>
                                        </p:attrNameLst>
                                      </p:cBhvr>
                                      <p:tavLst>
                                        <p:tav tm="0">
                                          <p:val>
                                            <p:strVal val="#ppt_x"/>
                                          </p:val>
                                        </p:tav>
                                        <p:tav tm="100000">
                                          <p:val>
                                            <p:strVal val="#ppt_x"/>
                                          </p:val>
                                        </p:tav>
                                      </p:tavLst>
                                    </p:anim>
                                    <p:anim calcmode="lin" valueType="num">
                                      <p:cBhvr additive="base">
                                        <p:cTn id="33"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24"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8" y="-370929"/>
            <a:ext cx="7766936" cy="1646302"/>
          </a:xfrm>
        </p:spPr>
        <p:txBody>
          <a:bodyPr>
            <a:normAutofit/>
          </a:bodyPr>
          <a:lstStyle/>
          <a:p>
            <a:pPr algn="ctr"/>
            <a:r>
              <a:rPr lang="ja-JP" altLang="en-US" dirty="0">
                <a:solidFill>
                  <a:srgbClr val="FF0000"/>
                </a:solidFill>
              </a:rPr>
              <a:t>＜電子媒体の活用</a:t>
            </a:r>
            <a:r>
              <a:rPr lang="ja-JP" altLang="en-US" dirty="0" smtClean="0">
                <a:solidFill>
                  <a:srgbClr val="FF0000"/>
                </a:solidFill>
              </a:rPr>
              <a:t>④</a:t>
            </a:r>
            <a:r>
              <a:rPr kumimoji="1" lang="ja-JP" altLang="en-US" dirty="0" smtClean="0">
                <a:solidFill>
                  <a:srgbClr val="FF0000"/>
                </a:solidFill>
              </a:rPr>
              <a:t>＞</a:t>
            </a:r>
            <a:endParaRPr kumimoji="1" lang="ja-JP" altLang="en-US" dirty="0">
              <a:solidFill>
                <a:srgbClr val="FF0000"/>
              </a:solidFill>
            </a:endParaRPr>
          </a:p>
        </p:txBody>
      </p:sp>
      <p:sp>
        <p:nvSpPr>
          <p:cNvPr id="24" name="テキスト ボックス 23"/>
          <p:cNvSpPr txBox="1"/>
          <p:nvPr/>
        </p:nvSpPr>
        <p:spPr>
          <a:xfrm>
            <a:off x="986285" y="1223223"/>
            <a:ext cx="5701632" cy="461665"/>
          </a:xfrm>
          <a:prstGeom prst="rect">
            <a:avLst/>
          </a:prstGeom>
          <a:noFill/>
        </p:spPr>
        <p:txBody>
          <a:bodyPr wrap="square" rtlCol="0">
            <a:spAutoFit/>
          </a:bodyPr>
          <a:lstStyle/>
          <a:p>
            <a:r>
              <a:rPr kumimoji="1" lang="ja-JP" altLang="en-US" sz="2400" dirty="0" smtClean="0"/>
              <a:t>（</a:t>
            </a:r>
            <a:r>
              <a:rPr kumimoji="1" lang="ja-JP" altLang="en-US" sz="2400" dirty="0"/>
              <a:t>④</a:t>
            </a:r>
            <a:r>
              <a:rPr kumimoji="1" lang="ja-JP" altLang="en-US" sz="2400" b="1" dirty="0" smtClean="0">
                <a:solidFill>
                  <a:srgbClr val="FF0000"/>
                </a:solidFill>
              </a:rPr>
              <a:t>立候補</a:t>
            </a:r>
            <a:r>
              <a:rPr kumimoji="1" lang="ja-JP" altLang="en-US" sz="2400" b="1" dirty="0">
                <a:solidFill>
                  <a:srgbClr val="FF0000"/>
                </a:solidFill>
              </a:rPr>
              <a:t>届出書類</a:t>
            </a:r>
            <a:r>
              <a:rPr kumimoji="1" lang="ja-JP" altLang="en-US" sz="2400" dirty="0" smtClean="0"/>
              <a:t>データの</a:t>
            </a:r>
            <a:r>
              <a:rPr kumimoji="1" lang="ja-JP" altLang="en-US" sz="2400" dirty="0"/>
              <a:t>送付</a:t>
            </a:r>
            <a:r>
              <a:rPr kumimoji="1" lang="ja-JP" altLang="en-US" sz="2400" dirty="0" smtClean="0"/>
              <a:t>）</a:t>
            </a:r>
            <a:endParaRPr kumimoji="1" lang="ja-JP" altLang="en-US" sz="2400" dirty="0"/>
          </a:p>
        </p:txBody>
      </p:sp>
      <p:sp>
        <p:nvSpPr>
          <p:cNvPr id="9" name="テキスト ボックス 8"/>
          <p:cNvSpPr txBox="1"/>
          <p:nvPr/>
        </p:nvSpPr>
        <p:spPr>
          <a:xfrm>
            <a:off x="986285" y="1906439"/>
            <a:ext cx="8146213" cy="830997"/>
          </a:xfrm>
          <a:prstGeom prst="rect">
            <a:avLst/>
          </a:prstGeom>
          <a:noFill/>
        </p:spPr>
        <p:txBody>
          <a:bodyPr wrap="square" rtlCol="0">
            <a:spAutoFit/>
          </a:bodyPr>
          <a:lstStyle/>
          <a:p>
            <a:r>
              <a:rPr kumimoji="1" lang="ja-JP" altLang="en-US" sz="2400" dirty="0"/>
              <a:t>　</a:t>
            </a:r>
            <a:r>
              <a:rPr kumimoji="1" lang="ja-JP" altLang="en-US" sz="2400" dirty="0" smtClean="0"/>
              <a:t>選挙管理委員会事務局（</a:t>
            </a:r>
            <a:r>
              <a:rPr kumimoji="1" lang="en-US" altLang="ja-JP" sz="2400" dirty="0" smtClean="0"/>
              <a:t>senkan@city.ibaraki.lg.jp</a:t>
            </a:r>
            <a:r>
              <a:rPr kumimoji="1" lang="ja-JP" altLang="en-US" sz="2400" dirty="0" smtClean="0"/>
              <a:t>）</a:t>
            </a:r>
            <a:r>
              <a:rPr kumimoji="1" lang="ja-JP" altLang="en-US" sz="2400" dirty="0"/>
              <a:t>宛</a:t>
            </a:r>
            <a:r>
              <a:rPr kumimoji="1" lang="ja-JP" altLang="en-US" sz="2400" dirty="0" smtClean="0"/>
              <a:t>てに作成したデータ等を送付する。</a:t>
            </a:r>
            <a:endParaRPr kumimoji="1" lang="ja-JP" altLang="en-US" sz="2400" u="sng" dirty="0"/>
          </a:p>
        </p:txBody>
      </p:sp>
      <p:sp>
        <p:nvSpPr>
          <p:cNvPr id="7" name="テキスト ボックス 6"/>
          <p:cNvSpPr txBox="1"/>
          <p:nvPr/>
        </p:nvSpPr>
        <p:spPr>
          <a:xfrm>
            <a:off x="667108" y="2958987"/>
            <a:ext cx="5037828" cy="461665"/>
          </a:xfrm>
          <a:prstGeom prst="rect">
            <a:avLst/>
          </a:prstGeom>
          <a:noFill/>
        </p:spPr>
        <p:txBody>
          <a:bodyPr wrap="square" rtlCol="0">
            <a:spAutoFit/>
          </a:bodyPr>
          <a:lstStyle/>
          <a:p>
            <a:r>
              <a:rPr kumimoji="1" lang="ja-JP" altLang="en-US" sz="2400" dirty="0"/>
              <a:t>　</a:t>
            </a:r>
            <a:r>
              <a:rPr kumimoji="1" lang="en-US" altLang="ja-JP" sz="2400" dirty="0" smtClean="0"/>
              <a:t>【</a:t>
            </a:r>
            <a:r>
              <a:rPr kumimoji="1" lang="ja-JP" altLang="en-US" sz="2400" dirty="0" smtClean="0"/>
              <a:t>参考</a:t>
            </a:r>
            <a:r>
              <a:rPr kumimoji="1" lang="en-US" altLang="ja-JP" sz="2400" dirty="0"/>
              <a:t>】</a:t>
            </a:r>
            <a:r>
              <a:rPr kumimoji="1" lang="ja-JP" altLang="en-US" sz="2400" dirty="0" smtClean="0"/>
              <a:t>送付データの一例</a:t>
            </a:r>
            <a:endParaRPr kumimoji="1" lang="ja-JP" altLang="en-US" sz="2400" u="sng" dirty="0"/>
          </a:p>
        </p:txBody>
      </p:sp>
      <p:sp>
        <p:nvSpPr>
          <p:cNvPr id="8" name="テキスト ボックス 7"/>
          <p:cNvSpPr txBox="1"/>
          <p:nvPr/>
        </p:nvSpPr>
        <p:spPr>
          <a:xfrm>
            <a:off x="819508" y="3420652"/>
            <a:ext cx="7226062" cy="461665"/>
          </a:xfrm>
          <a:prstGeom prst="rect">
            <a:avLst/>
          </a:prstGeom>
          <a:noFill/>
        </p:spPr>
        <p:txBody>
          <a:bodyPr wrap="square" rtlCol="0">
            <a:spAutoFit/>
          </a:bodyPr>
          <a:lstStyle/>
          <a:p>
            <a:r>
              <a:rPr kumimoji="1" lang="ja-JP" altLang="en-US" sz="2400" dirty="0"/>
              <a:t>　 </a:t>
            </a:r>
            <a:r>
              <a:rPr kumimoji="1" lang="ja-JP" altLang="en-US" sz="2400" dirty="0" smtClean="0"/>
              <a:t>①立候補届出書類データ（茨木太郎）</a:t>
            </a:r>
            <a:r>
              <a:rPr kumimoji="1" lang="en-US" altLang="ja-JP" sz="2400" dirty="0" smtClean="0"/>
              <a:t>.</a:t>
            </a:r>
            <a:r>
              <a:rPr kumimoji="1" lang="en-US" altLang="ja-JP" sz="2400" dirty="0" err="1" smtClean="0"/>
              <a:t>xls</a:t>
            </a:r>
            <a:endParaRPr kumimoji="1" lang="ja-JP" altLang="en-US" sz="2400" u="sng" dirty="0"/>
          </a:p>
        </p:txBody>
      </p:sp>
      <p:sp>
        <p:nvSpPr>
          <p:cNvPr id="10" name="テキスト ボックス 9"/>
          <p:cNvSpPr txBox="1"/>
          <p:nvPr/>
        </p:nvSpPr>
        <p:spPr>
          <a:xfrm>
            <a:off x="819508" y="3780702"/>
            <a:ext cx="7226062" cy="461665"/>
          </a:xfrm>
          <a:prstGeom prst="rect">
            <a:avLst/>
          </a:prstGeom>
          <a:noFill/>
        </p:spPr>
        <p:txBody>
          <a:bodyPr wrap="square" rtlCol="0">
            <a:spAutoFit/>
          </a:bodyPr>
          <a:lstStyle/>
          <a:p>
            <a:r>
              <a:rPr kumimoji="1" lang="ja-JP" altLang="en-US" sz="2400" dirty="0"/>
              <a:t>　 </a:t>
            </a:r>
            <a:r>
              <a:rPr kumimoji="1" lang="ja-JP" altLang="en-US" sz="2400" dirty="0" smtClean="0"/>
              <a:t>②</a:t>
            </a:r>
            <a:r>
              <a:rPr kumimoji="1" lang="zh-TW" altLang="en-US" sz="2400" dirty="0">
                <a:latin typeface="メイリオ" panose="020B0604030504040204" pitchFamily="50" charset="-128"/>
                <a:ea typeface="メイリオ" panose="020B0604030504040204" pitchFamily="50" charset="-128"/>
              </a:rPr>
              <a:t>戸籍謄（抄）</a:t>
            </a:r>
            <a:r>
              <a:rPr kumimoji="1" lang="zh-TW" altLang="en-US" sz="2400" dirty="0" smtClean="0">
                <a:latin typeface="メイリオ" panose="020B0604030504040204" pitchFamily="50" charset="-128"/>
                <a:ea typeface="メイリオ" panose="020B0604030504040204" pitchFamily="50" charset="-128"/>
              </a:rPr>
              <a:t>本</a:t>
            </a:r>
            <a:r>
              <a:rPr kumimoji="1" lang="ja-JP" altLang="en-US" sz="2400" dirty="0">
                <a:latin typeface="メイリオ" panose="020B0604030504040204" pitchFamily="50" charset="-128"/>
                <a:ea typeface="メイリオ" panose="020B0604030504040204" pitchFamily="50" charset="-128"/>
              </a:rPr>
              <a:t>データ</a:t>
            </a:r>
            <a:r>
              <a:rPr kumimoji="1" lang="ja-JP" altLang="en-US" sz="2400" dirty="0" smtClean="0">
                <a:latin typeface="メイリオ" panose="020B0604030504040204" pitchFamily="50" charset="-128"/>
                <a:ea typeface="メイリオ" panose="020B0604030504040204" pitchFamily="50" charset="-128"/>
              </a:rPr>
              <a:t>（茨木太郎）</a:t>
            </a:r>
            <a:r>
              <a:rPr kumimoji="1" lang="en-US" altLang="ja-JP" sz="2400" dirty="0" smtClean="0">
                <a:latin typeface="メイリオ" panose="020B0604030504040204" pitchFamily="50" charset="-128"/>
                <a:ea typeface="メイリオ" panose="020B0604030504040204" pitchFamily="50" charset="-128"/>
              </a:rPr>
              <a:t>.pdf</a:t>
            </a:r>
            <a:endParaRPr kumimoji="1" lang="ja-JP" altLang="en-US" sz="2400" u="sng"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819508" y="4113944"/>
            <a:ext cx="7226062" cy="461665"/>
          </a:xfrm>
          <a:prstGeom prst="rect">
            <a:avLst/>
          </a:prstGeom>
          <a:noFill/>
        </p:spPr>
        <p:txBody>
          <a:bodyPr wrap="square" rtlCol="0">
            <a:spAutoFit/>
          </a:bodyPr>
          <a:lstStyle/>
          <a:p>
            <a:r>
              <a:rPr kumimoji="1" lang="ja-JP" altLang="en-US" sz="2400" dirty="0"/>
              <a:t>　 </a:t>
            </a:r>
            <a:r>
              <a:rPr kumimoji="1" lang="ja-JP" altLang="en-US" sz="2400" dirty="0" smtClean="0"/>
              <a:t>③</a:t>
            </a:r>
            <a:r>
              <a:rPr kumimoji="1" lang="zh-TW" altLang="en-US" sz="2400" dirty="0">
                <a:latin typeface="メイリオ" panose="020B0604030504040204" pitchFamily="50" charset="-128"/>
                <a:ea typeface="メイリオ" panose="020B0604030504040204" pitchFamily="50" charset="-128"/>
              </a:rPr>
              <a:t>供託</a:t>
            </a:r>
            <a:r>
              <a:rPr kumimoji="1" lang="zh-TW" altLang="en-US" sz="2400" dirty="0" smtClean="0">
                <a:latin typeface="メイリオ" panose="020B0604030504040204" pitchFamily="50" charset="-128"/>
                <a:ea typeface="メイリオ" panose="020B0604030504040204" pitchFamily="50" charset="-128"/>
              </a:rPr>
              <a:t>証明書</a:t>
            </a:r>
            <a:r>
              <a:rPr kumimoji="1" lang="ja-JP" altLang="en-US" sz="2400" dirty="0">
                <a:latin typeface="メイリオ" panose="020B0604030504040204" pitchFamily="50" charset="-128"/>
              </a:rPr>
              <a:t>（茨木太郎）</a:t>
            </a:r>
            <a:r>
              <a:rPr kumimoji="1" lang="en-US" altLang="ja-JP" sz="2400" dirty="0" smtClean="0">
                <a:latin typeface="メイリオ" panose="020B0604030504040204" pitchFamily="50" charset="-128"/>
                <a:ea typeface="メイリオ" panose="020B0604030504040204" pitchFamily="50" charset="-128"/>
              </a:rPr>
              <a:t>.pdf</a:t>
            </a:r>
            <a:endParaRPr kumimoji="1" lang="ja-JP" altLang="en-US" sz="2400" u="sng"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986285" y="4934311"/>
            <a:ext cx="8146213" cy="1200329"/>
          </a:xfrm>
          <a:prstGeom prst="rect">
            <a:avLst/>
          </a:prstGeom>
          <a:noFill/>
        </p:spPr>
        <p:txBody>
          <a:bodyPr wrap="square" rtlCol="0">
            <a:spAutoFit/>
          </a:bodyPr>
          <a:lstStyle/>
          <a:p>
            <a:r>
              <a:rPr kumimoji="1" lang="ja-JP" altLang="en-US" sz="2400" dirty="0"/>
              <a:t>　</a:t>
            </a:r>
            <a:r>
              <a:rPr kumimoji="1" lang="ja-JP" altLang="en-US" sz="2400" dirty="0" smtClean="0"/>
              <a:t>なお、</a:t>
            </a:r>
            <a:r>
              <a:rPr kumimoji="1" lang="ja-JP" altLang="en-US" sz="2400" b="1" dirty="0" smtClean="0">
                <a:solidFill>
                  <a:srgbClr val="FF0000"/>
                </a:solidFill>
              </a:rPr>
              <a:t>データ送付後には、受領確認を行います</a:t>
            </a:r>
            <a:r>
              <a:rPr kumimoji="1" lang="ja-JP" altLang="en-US" sz="2400" dirty="0" smtClean="0"/>
              <a:t>ので、必ず選挙管理委員会事務局（</a:t>
            </a:r>
            <a:r>
              <a:rPr kumimoji="1" lang="en-US" altLang="ja-JP" sz="2400" dirty="0" smtClean="0"/>
              <a:t>072-620-1675</a:t>
            </a:r>
            <a:r>
              <a:rPr kumimoji="1" lang="ja-JP" altLang="en-US" sz="2400" dirty="0" smtClean="0"/>
              <a:t>）に</a:t>
            </a:r>
            <a:r>
              <a:rPr kumimoji="1" lang="ja-JP" altLang="en-US" sz="2400" b="1" dirty="0" smtClean="0">
                <a:solidFill>
                  <a:srgbClr val="FF0000"/>
                </a:solidFill>
              </a:rPr>
              <a:t>電話連絡</a:t>
            </a:r>
            <a:r>
              <a:rPr kumimoji="1" lang="ja-JP" altLang="en-US" sz="2400" dirty="0" smtClean="0"/>
              <a:t>をしてください。</a:t>
            </a:r>
            <a:endParaRPr kumimoji="1" lang="ja-JP" altLang="en-US" sz="2400" u="sng" dirty="0"/>
          </a:p>
        </p:txBody>
      </p:sp>
    </p:spTree>
    <p:extLst>
      <p:ext uri="{BB962C8B-B14F-4D97-AF65-F5344CB8AC3E}">
        <p14:creationId xmlns:p14="http://schemas.microsoft.com/office/powerpoint/2010/main" val="90499968"/>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ppt_x"/>
                                          </p:val>
                                        </p:tav>
                                        <p:tav tm="100000">
                                          <p:val>
                                            <p:strVal val="#ppt_x"/>
                                          </p:val>
                                        </p:tav>
                                      </p:tavLst>
                                    </p:anim>
                                    <p:anim calcmode="lin" valueType="num">
                                      <p:cBhvr additive="base">
                                        <p:cTn id="15"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750" fill="hold"/>
                                        <p:tgtEl>
                                          <p:spTgt spid="9"/>
                                        </p:tgtEl>
                                        <p:attrNameLst>
                                          <p:attrName>ppt_x</p:attrName>
                                        </p:attrNameLst>
                                      </p:cBhvr>
                                      <p:tavLst>
                                        <p:tav tm="0">
                                          <p:val>
                                            <p:strVal val="#ppt_x"/>
                                          </p:val>
                                        </p:tav>
                                        <p:tav tm="100000">
                                          <p:val>
                                            <p:strVal val="#ppt_x"/>
                                          </p:val>
                                        </p:tav>
                                      </p:tavLst>
                                    </p:anim>
                                    <p:anim calcmode="lin" valueType="num">
                                      <p:cBhvr additive="base">
                                        <p:cTn id="21" dur="7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750" fill="hold"/>
                                        <p:tgtEl>
                                          <p:spTgt spid="7"/>
                                        </p:tgtEl>
                                        <p:attrNameLst>
                                          <p:attrName>ppt_x</p:attrName>
                                        </p:attrNameLst>
                                      </p:cBhvr>
                                      <p:tavLst>
                                        <p:tav tm="0">
                                          <p:val>
                                            <p:strVal val="#ppt_x"/>
                                          </p:val>
                                        </p:tav>
                                        <p:tav tm="100000">
                                          <p:val>
                                            <p:strVal val="#ppt_x"/>
                                          </p:val>
                                        </p:tav>
                                      </p:tavLst>
                                    </p:anim>
                                    <p:anim calcmode="lin" valueType="num">
                                      <p:cBhvr additive="base">
                                        <p:cTn id="27" dur="7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750" fill="hold"/>
                                        <p:tgtEl>
                                          <p:spTgt spid="8"/>
                                        </p:tgtEl>
                                        <p:attrNameLst>
                                          <p:attrName>ppt_x</p:attrName>
                                        </p:attrNameLst>
                                      </p:cBhvr>
                                      <p:tavLst>
                                        <p:tav tm="0">
                                          <p:val>
                                            <p:strVal val="#ppt_x"/>
                                          </p:val>
                                        </p:tav>
                                        <p:tav tm="100000">
                                          <p:val>
                                            <p:strVal val="#ppt_x"/>
                                          </p:val>
                                        </p:tav>
                                      </p:tavLst>
                                    </p:anim>
                                    <p:anim calcmode="lin" valueType="num">
                                      <p:cBhvr additive="base">
                                        <p:cTn id="33" dur="7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750" fill="hold"/>
                                        <p:tgtEl>
                                          <p:spTgt spid="10"/>
                                        </p:tgtEl>
                                        <p:attrNameLst>
                                          <p:attrName>ppt_x</p:attrName>
                                        </p:attrNameLst>
                                      </p:cBhvr>
                                      <p:tavLst>
                                        <p:tav tm="0">
                                          <p:val>
                                            <p:strVal val="#ppt_x"/>
                                          </p:val>
                                        </p:tav>
                                        <p:tav tm="100000">
                                          <p:val>
                                            <p:strVal val="#ppt_x"/>
                                          </p:val>
                                        </p:tav>
                                      </p:tavLst>
                                    </p:anim>
                                    <p:anim calcmode="lin" valueType="num">
                                      <p:cBhvr additive="base">
                                        <p:cTn id="39"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750" fill="hold"/>
                                        <p:tgtEl>
                                          <p:spTgt spid="11"/>
                                        </p:tgtEl>
                                        <p:attrNameLst>
                                          <p:attrName>ppt_x</p:attrName>
                                        </p:attrNameLst>
                                      </p:cBhvr>
                                      <p:tavLst>
                                        <p:tav tm="0">
                                          <p:val>
                                            <p:strVal val="#ppt_x"/>
                                          </p:val>
                                        </p:tav>
                                        <p:tav tm="100000">
                                          <p:val>
                                            <p:strVal val="#ppt_x"/>
                                          </p:val>
                                        </p:tav>
                                      </p:tavLst>
                                    </p:anim>
                                    <p:anim calcmode="lin" valueType="num">
                                      <p:cBhvr additive="base">
                                        <p:cTn id="45" dur="75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750" fill="hold"/>
                                        <p:tgtEl>
                                          <p:spTgt spid="12"/>
                                        </p:tgtEl>
                                        <p:attrNameLst>
                                          <p:attrName>ppt_x</p:attrName>
                                        </p:attrNameLst>
                                      </p:cBhvr>
                                      <p:tavLst>
                                        <p:tav tm="0">
                                          <p:val>
                                            <p:strVal val="#ppt_x"/>
                                          </p:val>
                                        </p:tav>
                                        <p:tav tm="100000">
                                          <p:val>
                                            <p:strVal val="#ppt_x"/>
                                          </p:val>
                                        </p:tav>
                                      </p:tavLst>
                                    </p:anim>
                                    <p:anim calcmode="lin" valueType="num">
                                      <p:cBhvr additive="base">
                                        <p:cTn id="51" dur="7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9" grpId="0"/>
      <p:bldP spid="7" grpId="0"/>
      <p:bldP spid="8"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8" y="-370929"/>
            <a:ext cx="7766936" cy="1646302"/>
          </a:xfrm>
        </p:spPr>
        <p:txBody>
          <a:bodyPr>
            <a:normAutofit/>
          </a:bodyPr>
          <a:lstStyle/>
          <a:p>
            <a:pPr algn="ctr"/>
            <a:r>
              <a:rPr lang="ja-JP" altLang="en-US" dirty="0">
                <a:solidFill>
                  <a:srgbClr val="FF0000"/>
                </a:solidFill>
              </a:rPr>
              <a:t>＜電子媒体の活用</a:t>
            </a:r>
            <a:r>
              <a:rPr lang="ja-JP" altLang="en-US" dirty="0" smtClean="0">
                <a:solidFill>
                  <a:srgbClr val="FF0000"/>
                </a:solidFill>
              </a:rPr>
              <a:t>⑤</a:t>
            </a:r>
            <a:r>
              <a:rPr kumimoji="1" lang="ja-JP" altLang="en-US" dirty="0" smtClean="0">
                <a:solidFill>
                  <a:srgbClr val="FF0000"/>
                </a:solidFill>
              </a:rPr>
              <a:t>＞</a:t>
            </a:r>
            <a:endParaRPr kumimoji="1" lang="ja-JP" altLang="en-US" dirty="0">
              <a:solidFill>
                <a:srgbClr val="FF0000"/>
              </a:solidFill>
            </a:endParaRPr>
          </a:p>
        </p:txBody>
      </p:sp>
      <p:sp>
        <p:nvSpPr>
          <p:cNvPr id="24" name="テキスト ボックス 23"/>
          <p:cNvSpPr txBox="1"/>
          <p:nvPr/>
        </p:nvSpPr>
        <p:spPr>
          <a:xfrm>
            <a:off x="986284" y="1223223"/>
            <a:ext cx="6098877" cy="461665"/>
          </a:xfrm>
          <a:prstGeom prst="rect">
            <a:avLst/>
          </a:prstGeom>
          <a:noFill/>
        </p:spPr>
        <p:txBody>
          <a:bodyPr wrap="square" rtlCol="0">
            <a:spAutoFit/>
          </a:bodyPr>
          <a:lstStyle/>
          <a:p>
            <a:r>
              <a:rPr kumimoji="1" lang="ja-JP" altLang="en-US" sz="2400" dirty="0" smtClean="0"/>
              <a:t>（⑤</a:t>
            </a:r>
            <a:r>
              <a:rPr kumimoji="1" lang="ja-JP" altLang="en-US" sz="2400" b="1" dirty="0" smtClean="0">
                <a:solidFill>
                  <a:srgbClr val="FF0000"/>
                </a:solidFill>
              </a:rPr>
              <a:t>立候補</a:t>
            </a:r>
            <a:r>
              <a:rPr kumimoji="1" lang="ja-JP" altLang="en-US" sz="2400" b="1" dirty="0">
                <a:solidFill>
                  <a:srgbClr val="FF0000"/>
                </a:solidFill>
              </a:rPr>
              <a:t>届出書類</a:t>
            </a:r>
            <a:r>
              <a:rPr kumimoji="1" lang="ja-JP" altLang="en-US" sz="2400" dirty="0" smtClean="0"/>
              <a:t>データの確認・修正）</a:t>
            </a:r>
            <a:endParaRPr kumimoji="1" lang="ja-JP" altLang="en-US" sz="2400" dirty="0"/>
          </a:p>
        </p:txBody>
      </p:sp>
      <p:sp>
        <p:nvSpPr>
          <p:cNvPr id="9" name="テキスト ボックス 8"/>
          <p:cNvSpPr txBox="1"/>
          <p:nvPr/>
        </p:nvSpPr>
        <p:spPr>
          <a:xfrm>
            <a:off x="986285" y="1906439"/>
            <a:ext cx="8146213" cy="1200329"/>
          </a:xfrm>
          <a:prstGeom prst="rect">
            <a:avLst/>
          </a:prstGeom>
          <a:noFill/>
        </p:spPr>
        <p:txBody>
          <a:bodyPr wrap="square" rtlCol="0">
            <a:spAutoFit/>
          </a:bodyPr>
          <a:lstStyle/>
          <a:p>
            <a:r>
              <a:rPr kumimoji="1" lang="ja-JP" altLang="en-US" sz="2400" dirty="0"/>
              <a:t>　</a:t>
            </a:r>
            <a:r>
              <a:rPr kumimoji="1" lang="ja-JP" altLang="en-US" sz="2400" dirty="0" smtClean="0"/>
              <a:t>選挙管理委員会事務局において、受領したデータの内容確認を行い、適宜修正の連絡（メールまたは電話）を行います。</a:t>
            </a:r>
            <a:endParaRPr kumimoji="1" lang="ja-JP" altLang="en-US" sz="2400" u="sng" dirty="0"/>
          </a:p>
        </p:txBody>
      </p:sp>
      <p:sp>
        <p:nvSpPr>
          <p:cNvPr id="13" name="テキスト ボックス 12"/>
          <p:cNvSpPr txBox="1"/>
          <p:nvPr/>
        </p:nvSpPr>
        <p:spPr>
          <a:xfrm>
            <a:off x="2421147" y="3279040"/>
            <a:ext cx="4359215" cy="646331"/>
          </a:xfrm>
          <a:prstGeom prst="rect">
            <a:avLst/>
          </a:prstGeom>
          <a:noFill/>
          <a:ln>
            <a:solidFill>
              <a:schemeClr val="tx1"/>
            </a:solidFill>
            <a:prstDash val="sysDash"/>
          </a:ln>
        </p:spPr>
        <p:txBody>
          <a:bodyPr wrap="square" rtlCol="0">
            <a:spAutoFit/>
          </a:bodyPr>
          <a:lstStyle/>
          <a:p>
            <a:r>
              <a:rPr kumimoji="1" lang="ja-JP" altLang="en-US" sz="3600" b="1" dirty="0" smtClean="0">
                <a:solidFill>
                  <a:srgbClr val="FF0000"/>
                </a:solidFill>
              </a:rPr>
              <a:t>電子での審査完了後</a:t>
            </a:r>
            <a:endParaRPr kumimoji="1" lang="ja-JP" altLang="en-US" sz="3600" b="1" dirty="0">
              <a:solidFill>
                <a:srgbClr val="FF0000"/>
              </a:solidFill>
            </a:endParaRPr>
          </a:p>
        </p:txBody>
      </p:sp>
      <p:sp>
        <p:nvSpPr>
          <p:cNvPr id="14" name="テキスト ボックス 13"/>
          <p:cNvSpPr txBox="1"/>
          <p:nvPr/>
        </p:nvSpPr>
        <p:spPr>
          <a:xfrm>
            <a:off x="986285" y="4646764"/>
            <a:ext cx="8146213" cy="646331"/>
          </a:xfrm>
          <a:prstGeom prst="rect">
            <a:avLst/>
          </a:prstGeom>
          <a:noFill/>
        </p:spPr>
        <p:txBody>
          <a:bodyPr wrap="square" rtlCol="0">
            <a:spAutoFit/>
          </a:bodyPr>
          <a:lstStyle/>
          <a:p>
            <a:r>
              <a:rPr kumimoji="1" lang="ja-JP" altLang="en-US" sz="2400" dirty="0"/>
              <a:t>　</a:t>
            </a:r>
            <a:r>
              <a:rPr kumimoji="1" lang="ja-JP" altLang="en-US" sz="3600" b="1" dirty="0" smtClean="0">
                <a:solidFill>
                  <a:srgbClr val="FF0000"/>
                </a:solidFill>
              </a:rPr>
              <a:t>対面による最終確認</a:t>
            </a:r>
            <a:r>
              <a:rPr kumimoji="1" lang="ja-JP" altLang="en-US" sz="3600" dirty="0" smtClean="0"/>
              <a:t>を行います。</a:t>
            </a:r>
            <a:endParaRPr kumimoji="1" lang="ja-JP" altLang="en-US" sz="3600" u="sng" dirty="0"/>
          </a:p>
        </p:txBody>
      </p:sp>
    </p:spTree>
    <p:extLst>
      <p:ext uri="{BB962C8B-B14F-4D97-AF65-F5344CB8AC3E}">
        <p14:creationId xmlns:p14="http://schemas.microsoft.com/office/powerpoint/2010/main" val="4238545134"/>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ppt_x"/>
                                          </p:val>
                                        </p:tav>
                                        <p:tav tm="100000">
                                          <p:val>
                                            <p:strVal val="#ppt_x"/>
                                          </p:val>
                                        </p:tav>
                                      </p:tavLst>
                                    </p:anim>
                                    <p:anim calcmode="lin" valueType="num">
                                      <p:cBhvr additive="base">
                                        <p:cTn id="15"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750" fill="hold"/>
                                        <p:tgtEl>
                                          <p:spTgt spid="9"/>
                                        </p:tgtEl>
                                        <p:attrNameLst>
                                          <p:attrName>ppt_x</p:attrName>
                                        </p:attrNameLst>
                                      </p:cBhvr>
                                      <p:tavLst>
                                        <p:tav tm="0">
                                          <p:val>
                                            <p:strVal val="#ppt_x"/>
                                          </p:val>
                                        </p:tav>
                                        <p:tav tm="100000">
                                          <p:val>
                                            <p:strVal val="#ppt_x"/>
                                          </p:val>
                                        </p:tav>
                                      </p:tavLst>
                                    </p:anim>
                                    <p:anim calcmode="lin" valueType="num">
                                      <p:cBhvr additive="base">
                                        <p:cTn id="21" dur="7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75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750" fill="hold"/>
                                        <p:tgtEl>
                                          <p:spTgt spid="14"/>
                                        </p:tgtEl>
                                        <p:attrNameLst>
                                          <p:attrName>ppt_x</p:attrName>
                                        </p:attrNameLst>
                                      </p:cBhvr>
                                      <p:tavLst>
                                        <p:tav tm="0">
                                          <p:val>
                                            <p:strVal val="#ppt_x"/>
                                          </p:val>
                                        </p:tav>
                                        <p:tav tm="100000">
                                          <p:val>
                                            <p:strVal val="#ppt_x"/>
                                          </p:val>
                                        </p:tav>
                                      </p:tavLst>
                                    </p:anim>
                                    <p:anim calcmode="lin" valueType="num">
                                      <p:cBhvr additive="base">
                                        <p:cTn id="32" dur="75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9" grpId="0"/>
      <p:bldP spid="13"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8" y="-370929"/>
            <a:ext cx="7766936" cy="1646302"/>
          </a:xfrm>
        </p:spPr>
        <p:txBody>
          <a:bodyPr>
            <a:normAutofit/>
          </a:bodyPr>
          <a:lstStyle/>
          <a:p>
            <a:pPr algn="ctr"/>
            <a:r>
              <a:rPr lang="ja-JP" altLang="en-US" dirty="0">
                <a:solidFill>
                  <a:srgbClr val="FF0000"/>
                </a:solidFill>
              </a:rPr>
              <a:t>＜電子媒体の</a:t>
            </a:r>
            <a:r>
              <a:rPr lang="ja-JP" altLang="en-US" dirty="0" smtClean="0">
                <a:solidFill>
                  <a:srgbClr val="FF0000"/>
                </a:solidFill>
              </a:rPr>
              <a:t>活用⑥</a:t>
            </a:r>
            <a:r>
              <a:rPr kumimoji="1" lang="ja-JP" altLang="en-US" dirty="0" smtClean="0">
                <a:solidFill>
                  <a:srgbClr val="FF0000"/>
                </a:solidFill>
              </a:rPr>
              <a:t>＞</a:t>
            </a:r>
            <a:endParaRPr kumimoji="1" lang="ja-JP" altLang="en-US" dirty="0">
              <a:solidFill>
                <a:srgbClr val="FF0000"/>
              </a:solidFill>
            </a:endParaRPr>
          </a:p>
        </p:txBody>
      </p:sp>
      <p:sp>
        <p:nvSpPr>
          <p:cNvPr id="24" name="テキスト ボックス 23"/>
          <p:cNvSpPr txBox="1"/>
          <p:nvPr/>
        </p:nvSpPr>
        <p:spPr>
          <a:xfrm>
            <a:off x="986284" y="1223223"/>
            <a:ext cx="6098877" cy="461665"/>
          </a:xfrm>
          <a:prstGeom prst="rect">
            <a:avLst/>
          </a:prstGeom>
          <a:noFill/>
        </p:spPr>
        <p:txBody>
          <a:bodyPr wrap="square" rtlCol="0">
            <a:spAutoFit/>
          </a:bodyPr>
          <a:lstStyle/>
          <a:p>
            <a:r>
              <a:rPr kumimoji="1" lang="ja-JP" altLang="en-US" sz="2400" dirty="0" smtClean="0"/>
              <a:t>（⑥最終確認（対面式））</a:t>
            </a:r>
            <a:endParaRPr kumimoji="1" lang="ja-JP" altLang="en-US" sz="2400" dirty="0"/>
          </a:p>
        </p:txBody>
      </p:sp>
      <p:sp>
        <p:nvSpPr>
          <p:cNvPr id="9" name="テキスト ボックス 8"/>
          <p:cNvSpPr txBox="1"/>
          <p:nvPr/>
        </p:nvSpPr>
        <p:spPr>
          <a:xfrm>
            <a:off x="986285" y="1906439"/>
            <a:ext cx="8146213" cy="830997"/>
          </a:xfrm>
          <a:prstGeom prst="rect">
            <a:avLst/>
          </a:prstGeom>
          <a:noFill/>
        </p:spPr>
        <p:txBody>
          <a:bodyPr wrap="square" rtlCol="0">
            <a:spAutoFit/>
          </a:bodyPr>
          <a:lstStyle/>
          <a:p>
            <a:r>
              <a:rPr kumimoji="1" lang="ja-JP" altLang="en-US" sz="2400" dirty="0"/>
              <a:t>　</a:t>
            </a:r>
            <a:r>
              <a:rPr kumimoji="1" lang="ja-JP" altLang="en-US" sz="2400" dirty="0" smtClean="0"/>
              <a:t>電子での審査が完了したら対面による最終確認の日程調整を行います。（</a:t>
            </a:r>
            <a:r>
              <a:rPr kumimoji="1" lang="ja-JP" altLang="en-US" sz="2400" b="1" dirty="0" smtClean="0">
                <a:solidFill>
                  <a:srgbClr val="FF0000"/>
                </a:solidFill>
              </a:rPr>
              <a:t>選管から別途電話連絡があります</a:t>
            </a:r>
            <a:r>
              <a:rPr kumimoji="1" lang="ja-JP" altLang="en-US" sz="2400" dirty="0" smtClean="0"/>
              <a:t>）</a:t>
            </a:r>
            <a:endParaRPr kumimoji="1" lang="ja-JP" altLang="en-US" sz="2400" u="sng" dirty="0"/>
          </a:p>
        </p:txBody>
      </p:sp>
      <p:sp>
        <p:nvSpPr>
          <p:cNvPr id="7" name="テキスト ボックス 6"/>
          <p:cNvSpPr txBox="1"/>
          <p:nvPr/>
        </p:nvSpPr>
        <p:spPr>
          <a:xfrm>
            <a:off x="986283" y="3279040"/>
            <a:ext cx="6098877" cy="461665"/>
          </a:xfrm>
          <a:prstGeom prst="rect">
            <a:avLst/>
          </a:prstGeom>
          <a:noFill/>
        </p:spPr>
        <p:txBody>
          <a:bodyPr wrap="square" rtlCol="0">
            <a:spAutoFit/>
          </a:bodyPr>
          <a:lstStyle/>
          <a:p>
            <a:r>
              <a:rPr kumimoji="1" lang="en-US" altLang="ja-JP" sz="2400" b="1" dirty="0">
                <a:solidFill>
                  <a:srgbClr val="FF0000"/>
                </a:solidFill>
              </a:rPr>
              <a:t>【</a:t>
            </a:r>
            <a:r>
              <a:rPr kumimoji="1" lang="ja-JP" altLang="en-US" sz="2400" b="1" dirty="0" smtClean="0">
                <a:solidFill>
                  <a:srgbClr val="FF0000"/>
                </a:solidFill>
              </a:rPr>
              <a:t>持参する主な書類等</a:t>
            </a:r>
            <a:r>
              <a:rPr kumimoji="1" lang="en-US" altLang="ja-JP" sz="2400" b="1" dirty="0" smtClean="0">
                <a:solidFill>
                  <a:srgbClr val="FF0000"/>
                </a:solidFill>
              </a:rPr>
              <a:t>】</a:t>
            </a:r>
            <a:endParaRPr kumimoji="1" lang="ja-JP" altLang="en-US" sz="2400" b="1" dirty="0">
              <a:solidFill>
                <a:srgbClr val="FF0000"/>
              </a:solidFill>
            </a:endParaRPr>
          </a:p>
        </p:txBody>
      </p:sp>
      <p:sp>
        <p:nvSpPr>
          <p:cNvPr id="8" name="テキスト ボックス 7"/>
          <p:cNvSpPr txBox="1"/>
          <p:nvPr/>
        </p:nvSpPr>
        <p:spPr>
          <a:xfrm>
            <a:off x="986283" y="3740705"/>
            <a:ext cx="6098877" cy="2308324"/>
          </a:xfrm>
          <a:prstGeom prst="rect">
            <a:avLst/>
          </a:prstGeom>
          <a:noFill/>
        </p:spPr>
        <p:txBody>
          <a:bodyPr wrap="square" rtlCol="0">
            <a:spAutoFit/>
          </a:bodyPr>
          <a:lstStyle/>
          <a:p>
            <a:r>
              <a:rPr kumimoji="1" lang="ja-JP" altLang="en-US" sz="2400" dirty="0" smtClean="0"/>
              <a:t>　①立候補届出書類一式（押印漏れ注意）</a:t>
            </a:r>
            <a:endParaRPr kumimoji="1" lang="en-US" altLang="ja-JP" sz="2400" dirty="0" smtClean="0"/>
          </a:p>
          <a:p>
            <a:r>
              <a:rPr kumimoji="1" lang="ja-JP" altLang="en-US" sz="2400" dirty="0"/>
              <a:t>　</a:t>
            </a:r>
            <a:r>
              <a:rPr kumimoji="1" lang="ja-JP" altLang="en-US" sz="2400" dirty="0" smtClean="0"/>
              <a:t>②戸籍謄（抄）本（原本）</a:t>
            </a:r>
            <a:endParaRPr kumimoji="1" lang="en-US" altLang="ja-JP" sz="2400" dirty="0" smtClean="0"/>
          </a:p>
          <a:p>
            <a:r>
              <a:rPr kumimoji="1" lang="ja-JP" altLang="en-US" sz="2400" dirty="0"/>
              <a:t>　</a:t>
            </a:r>
            <a:r>
              <a:rPr kumimoji="1" lang="ja-JP" altLang="en-US" sz="2400" dirty="0" smtClean="0"/>
              <a:t>③供託証明書（原本）</a:t>
            </a:r>
            <a:endParaRPr kumimoji="1" lang="en-US" altLang="ja-JP" sz="2400" dirty="0" smtClean="0"/>
          </a:p>
          <a:p>
            <a:r>
              <a:rPr kumimoji="1" lang="ja-JP" altLang="en-US" sz="2400" dirty="0"/>
              <a:t>　</a:t>
            </a:r>
            <a:r>
              <a:rPr kumimoji="1" lang="ja-JP" altLang="en-US" sz="2400" dirty="0" smtClean="0"/>
              <a:t>④印鑑（届出に使用するもの）</a:t>
            </a:r>
            <a:endParaRPr kumimoji="1" lang="ja-JP" altLang="en-US" sz="2400" dirty="0"/>
          </a:p>
          <a:p>
            <a:r>
              <a:rPr kumimoji="1" lang="ja-JP" altLang="en-US" sz="2400" dirty="0" smtClean="0"/>
              <a:t>　⑤その他提出書類　　　　　　　　</a:t>
            </a:r>
            <a:endParaRPr kumimoji="1" lang="en-US" altLang="ja-JP" sz="2400" dirty="0" smtClean="0"/>
          </a:p>
          <a:p>
            <a:r>
              <a:rPr kumimoji="1" lang="ja-JP" altLang="en-US" sz="2400" dirty="0"/>
              <a:t>　</a:t>
            </a:r>
            <a:r>
              <a:rPr kumimoji="1" lang="ja-JP" altLang="en-US" sz="2400" dirty="0" smtClean="0"/>
              <a:t>　　　　　　　　　　　　　　　　　等</a:t>
            </a:r>
            <a:endParaRPr kumimoji="1" lang="ja-JP" altLang="en-US" sz="2400" dirty="0"/>
          </a:p>
        </p:txBody>
      </p:sp>
    </p:spTree>
    <p:extLst>
      <p:ext uri="{BB962C8B-B14F-4D97-AF65-F5344CB8AC3E}">
        <p14:creationId xmlns:p14="http://schemas.microsoft.com/office/powerpoint/2010/main" val="2855119230"/>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ppt_x"/>
                                          </p:val>
                                        </p:tav>
                                        <p:tav tm="100000">
                                          <p:val>
                                            <p:strVal val="#ppt_x"/>
                                          </p:val>
                                        </p:tav>
                                      </p:tavLst>
                                    </p:anim>
                                    <p:anim calcmode="lin" valueType="num">
                                      <p:cBhvr additive="base">
                                        <p:cTn id="15"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750" fill="hold"/>
                                        <p:tgtEl>
                                          <p:spTgt spid="9"/>
                                        </p:tgtEl>
                                        <p:attrNameLst>
                                          <p:attrName>ppt_x</p:attrName>
                                        </p:attrNameLst>
                                      </p:cBhvr>
                                      <p:tavLst>
                                        <p:tav tm="0">
                                          <p:val>
                                            <p:strVal val="#ppt_x"/>
                                          </p:val>
                                        </p:tav>
                                        <p:tav tm="100000">
                                          <p:val>
                                            <p:strVal val="#ppt_x"/>
                                          </p:val>
                                        </p:tav>
                                      </p:tavLst>
                                    </p:anim>
                                    <p:anim calcmode="lin" valueType="num">
                                      <p:cBhvr additive="base">
                                        <p:cTn id="21" dur="7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750" fill="hold"/>
                                        <p:tgtEl>
                                          <p:spTgt spid="7"/>
                                        </p:tgtEl>
                                        <p:attrNameLst>
                                          <p:attrName>ppt_x</p:attrName>
                                        </p:attrNameLst>
                                      </p:cBhvr>
                                      <p:tavLst>
                                        <p:tav tm="0">
                                          <p:val>
                                            <p:strVal val="#ppt_x"/>
                                          </p:val>
                                        </p:tav>
                                        <p:tav tm="100000">
                                          <p:val>
                                            <p:strVal val="#ppt_x"/>
                                          </p:val>
                                        </p:tav>
                                      </p:tavLst>
                                    </p:anim>
                                    <p:anim calcmode="lin" valueType="num">
                                      <p:cBhvr additive="base">
                                        <p:cTn id="27" dur="7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750" fill="hold"/>
                                        <p:tgtEl>
                                          <p:spTgt spid="8"/>
                                        </p:tgtEl>
                                        <p:attrNameLst>
                                          <p:attrName>ppt_x</p:attrName>
                                        </p:attrNameLst>
                                      </p:cBhvr>
                                      <p:tavLst>
                                        <p:tav tm="0">
                                          <p:val>
                                            <p:strVal val="#ppt_x"/>
                                          </p:val>
                                        </p:tav>
                                        <p:tav tm="100000">
                                          <p:val>
                                            <p:strVal val="#ppt_x"/>
                                          </p:val>
                                        </p:tav>
                                      </p:tavLst>
                                    </p:anim>
                                    <p:anim calcmode="lin" valueType="num">
                                      <p:cBhvr additive="base">
                                        <p:cTn id="33" dur="7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9"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8" y="-370929"/>
            <a:ext cx="7766936" cy="1646302"/>
          </a:xfrm>
        </p:spPr>
        <p:txBody>
          <a:bodyPr>
            <a:normAutofit/>
          </a:bodyPr>
          <a:lstStyle/>
          <a:p>
            <a:pPr algn="ctr"/>
            <a:r>
              <a:rPr lang="ja-JP" altLang="en-US" dirty="0">
                <a:solidFill>
                  <a:srgbClr val="FF0000"/>
                </a:solidFill>
              </a:rPr>
              <a:t>＜電子媒体の活用</a:t>
            </a:r>
            <a:r>
              <a:rPr lang="ja-JP" altLang="en-US" dirty="0" smtClean="0">
                <a:solidFill>
                  <a:srgbClr val="FF0000"/>
                </a:solidFill>
              </a:rPr>
              <a:t>⑦</a:t>
            </a:r>
            <a:r>
              <a:rPr kumimoji="1" lang="ja-JP" altLang="en-US" dirty="0" smtClean="0">
                <a:solidFill>
                  <a:srgbClr val="FF0000"/>
                </a:solidFill>
              </a:rPr>
              <a:t>＞</a:t>
            </a:r>
            <a:endParaRPr kumimoji="1" lang="ja-JP" altLang="en-US" dirty="0">
              <a:solidFill>
                <a:srgbClr val="FF0000"/>
              </a:solidFill>
            </a:endParaRPr>
          </a:p>
        </p:txBody>
      </p:sp>
      <p:sp>
        <p:nvSpPr>
          <p:cNvPr id="24" name="テキスト ボックス 23"/>
          <p:cNvSpPr txBox="1"/>
          <p:nvPr/>
        </p:nvSpPr>
        <p:spPr>
          <a:xfrm>
            <a:off x="986284" y="1223223"/>
            <a:ext cx="6098877" cy="461665"/>
          </a:xfrm>
          <a:prstGeom prst="rect">
            <a:avLst/>
          </a:prstGeom>
          <a:noFill/>
        </p:spPr>
        <p:txBody>
          <a:bodyPr wrap="square" rtlCol="0">
            <a:spAutoFit/>
          </a:bodyPr>
          <a:lstStyle/>
          <a:p>
            <a:r>
              <a:rPr kumimoji="1" lang="ja-JP" altLang="en-US" sz="2400" dirty="0" smtClean="0"/>
              <a:t>（⑦最終審査完了から立候補届出日まで）</a:t>
            </a:r>
            <a:endParaRPr kumimoji="1" lang="ja-JP" altLang="en-US" sz="2400" dirty="0"/>
          </a:p>
        </p:txBody>
      </p:sp>
      <p:sp>
        <p:nvSpPr>
          <p:cNvPr id="8" name="テキスト ボックス 7"/>
          <p:cNvSpPr txBox="1"/>
          <p:nvPr/>
        </p:nvSpPr>
        <p:spPr>
          <a:xfrm>
            <a:off x="1009288" y="1802637"/>
            <a:ext cx="9405671" cy="1200329"/>
          </a:xfrm>
          <a:prstGeom prst="rect">
            <a:avLst/>
          </a:prstGeom>
          <a:noFill/>
        </p:spPr>
        <p:txBody>
          <a:bodyPr wrap="square" rtlCol="0">
            <a:spAutoFit/>
          </a:bodyPr>
          <a:lstStyle/>
          <a:p>
            <a:r>
              <a:rPr kumimoji="1" lang="ja-JP" altLang="en-US" sz="2400" dirty="0" smtClean="0"/>
              <a:t>　最終審査が完了したら選管職員が、書類一式を封入封緘し、担当者に返却しますので、封を開けずに届出時まで厳重に保管してください。</a:t>
            </a:r>
            <a:endParaRPr kumimoji="1" lang="ja-JP" altLang="en-US" sz="2400" dirty="0"/>
          </a:p>
        </p:txBody>
      </p:sp>
      <p:sp>
        <p:nvSpPr>
          <p:cNvPr id="10" name="テキスト ボックス 9"/>
          <p:cNvSpPr txBox="1"/>
          <p:nvPr/>
        </p:nvSpPr>
        <p:spPr>
          <a:xfrm>
            <a:off x="519021" y="4486738"/>
            <a:ext cx="10609054" cy="830997"/>
          </a:xfrm>
          <a:prstGeom prst="rect">
            <a:avLst/>
          </a:prstGeom>
          <a:noFill/>
          <a:ln>
            <a:solidFill>
              <a:schemeClr val="tx1"/>
            </a:solidFill>
            <a:prstDash val="sysDash"/>
          </a:ln>
        </p:spPr>
        <p:txBody>
          <a:bodyPr wrap="square" rtlCol="0">
            <a:spAutoFit/>
          </a:bodyPr>
          <a:lstStyle/>
          <a:p>
            <a:r>
              <a:rPr kumimoji="1" lang="ja-JP" altLang="en-US" sz="4800" b="1" dirty="0">
                <a:solidFill>
                  <a:srgbClr val="FF0000"/>
                </a:solidFill>
              </a:rPr>
              <a:t>書類</a:t>
            </a:r>
            <a:r>
              <a:rPr kumimoji="1" lang="ja-JP" altLang="en-US" sz="4800" b="1" dirty="0" smtClean="0">
                <a:solidFill>
                  <a:srgbClr val="FF0000"/>
                </a:solidFill>
              </a:rPr>
              <a:t>一式を提出⇒審査・受理（完了）</a:t>
            </a:r>
            <a:endParaRPr kumimoji="1" lang="ja-JP" altLang="en-US" sz="4800" b="1" dirty="0">
              <a:solidFill>
                <a:srgbClr val="FF0000"/>
              </a:solidFill>
            </a:endParaRPr>
          </a:p>
        </p:txBody>
      </p:sp>
      <p:sp>
        <p:nvSpPr>
          <p:cNvPr id="11" name="テキスト ボックス 10"/>
          <p:cNvSpPr txBox="1"/>
          <p:nvPr/>
        </p:nvSpPr>
        <p:spPr>
          <a:xfrm>
            <a:off x="519021" y="3615558"/>
            <a:ext cx="3870388" cy="461665"/>
          </a:xfrm>
          <a:prstGeom prst="rect">
            <a:avLst/>
          </a:prstGeom>
          <a:noFill/>
        </p:spPr>
        <p:txBody>
          <a:bodyPr wrap="square" rtlCol="0">
            <a:spAutoFit/>
          </a:bodyPr>
          <a:lstStyle/>
          <a:p>
            <a:r>
              <a:rPr kumimoji="1" lang="ja-JP" altLang="en-US" sz="2400" dirty="0"/>
              <a:t>～</a:t>
            </a:r>
            <a:r>
              <a:rPr kumimoji="1" lang="ja-JP" altLang="en-US" sz="2400" dirty="0" smtClean="0"/>
              <a:t>立候補届出当日～</a:t>
            </a:r>
            <a:endParaRPr kumimoji="1" lang="ja-JP" altLang="en-US" sz="2400" dirty="0"/>
          </a:p>
        </p:txBody>
      </p:sp>
    </p:spTree>
    <p:extLst>
      <p:ext uri="{BB962C8B-B14F-4D97-AF65-F5344CB8AC3E}">
        <p14:creationId xmlns:p14="http://schemas.microsoft.com/office/powerpoint/2010/main" val="2728999767"/>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ppt_x"/>
                                          </p:val>
                                        </p:tav>
                                        <p:tav tm="100000">
                                          <p:val>
                                            <p:strVal val="#ppt_x"/>
                                          </p:val>
                                        </p:tav>
                                      </p:tavLst>
                                    </p:anim>
                                    <p:anim calcmode="lin" valueType="num">
                                      <p:cBhvr additive="base">
                                        <p:cTn id="15"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750" fill="hold"/>
                                        <p:tgtEl>
                                          <p:spTgt spid="8"/>
                                        </p:tgtEl>
                                        <p:attrNameLst>
                                          <p:attrName>ppt_x</p:attrName>
                                        </p:attrNameLst>
                                      </p:cBhvr>
                                      <p:tavLst>
                                        <p:tav tm="0">
                                          <p:val>
                                            <p:strVal val="#ppt_x"/>
                                          </p:val>
                                        </p:tav>
                                        <p:tav tm="100000">
                                          <p:val>
                                            <p:strVal val="#ppt_x"/>
                                          </p:val>
                                        </p:tav>
                                      </p:tavLst>
                                    </p:anim>
                                    <p:anim calcmode="lin" valueType="num">
                                      <p:cBhvr additive="base">
                                        <p:cTn id="21" dur="7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750" fill="hold"/>
                                        <p:tgtEl>
                                          <p:spTgt spid="11"/>
                                        </p:tgtEl>
                                        <p:attrNameLst>
                                          <p:attrName>ppt_x</p:attrName>
                                        </p:attrNameLst>
                                      </p:cBhvr>
                                      <p:tavLst>
                                        <p:tav tm="0">
                                          <p:val>
                                            <p:strVal val="#ppt_x"/>
                                          </p:val>
                                        </p:tav>
                                        <p:tav tm="100000">
                                          <p:val>
                                            <p:strVal val="#ppt_x"/>
                                          </p:val>
                                        </p:tav>
                                      </p:tavLst>
                                    </p:anim>
                                    <p:anim calcmode="lin" valueType="num">
                                      <p:cBhvr additive="base">
                                        <p:cTn id="27" dur="75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8" grpId="0"/>
      <p:bldP spid="10" grpId="0"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7" y="-370929"/>
            <a:ext cx="7895581" cy="1646302"/>
          </a:xfrm>
        </p:spPr>
        <p:txBody>
          <a:bodyPr>
            <a:normAutofit/>
          </a:bodyPr>
          <a:lstStyle/>
          <a:p>
            <a:pPr algn="ctr"/>
            <a:r>
              <a:rPr lang="ja-JP" altLang="en-US" dirty="0">
                <a:solidFill>
                  <a:srgbClr val="FF0000"/>
                </a:solidFill>
              </a:rPr>
              <a:t>＜登録の手続き方法</a:t>
            </a:r>
            <a:r>
              <a:rPr kumimoji="1" lang="ja-JP" altLang="en-US" dirty="0" smtClean="0">
                <a:solidFill>
                  <a:srgbClr val="FF0000"/>
                </a:solidFill>
              </a:rPr>
              <a:t>＞</a:t>
            </a:r>
            <a:endParaRPr kumimoji="1" lang="ja-JP" altLang="en-US" dirty="0">
              <a:solidFill>
                <a:srgbClr val="FF0000"/>
              </a:solidFill>
            </a:endParaRPr>
          </a:p>
        </p:txBody>
      </p:sp>
      <p:sp>
        <p:nvSpPr>
          <p:cNvPr id="8" name="テキスト ボックス 7"/>
          <p:cNvSpPr txBox="1"/>
          <p:nvPr/>
        </p:nvSpPr>
        <p:spPr>
          <a:xfrm>
            <a:off x="923024" y="1492086"/>
            <a:ext cx="9405671" cy="830997"/>
          </a:xfrm>
          <a:prstGeom prst="rect">
            <a:avLst/>
          </a:prstGeom>
          <a:noFill/>
        </p:spPr>
        <p:txBody>
          <a:bodyPr wrap="square" rtlCol="0">
            <a:spAutoFit/>
          </a:bodyPr>
          <a:lstStyle/>
          <a:p>
            <a:r>
              <a:rPr kumimoji="1" lang="ja-JP" altLang="en-US" sz="2400" dirty="0" smtClean="0"/>
              <a:t>　</a:t>
            </a:r>
            <a:r>
              <a:rPr kumimoji="1" lang="ja-JP" altLang="en-US" sz="2400" dirty="0"/>
              <a:t>インターネットに繋がるパソコンやスマートフォンで下記の回答方法により、入力を行ってください。</a:t>
            </a:r>
          </a:p>
        </p:txBody>
      </p:sp>
      <p:sp>
        <p:nvSpPr>
          <p:cNvPr id="11" name="テキスト ボックス 10"/>
          <p:cNvSpPr txBox="1"/>
          <p:nvPr/>
        </p:nvSpPr>
        <p:spPr>
          <a:xfrm>
            <a:off x="512297" y="2752670"/>
            <a:ext cx="9948669" cy="2308324"/>
          </a:xfrm>
          <a:prstGeom prst="rect">
            <a:avLst/>
          </a:prstGeom>
          <a:noFill/>
        </p:spPr>
        <p:txBody>
          <a:bodyPr wrap="square" rtlCol="0">
            <a:spAutoFit/>
          </a:bodyPr>
          <a:lstStyle/>
          <a:p>
            <a:r>
              <a:rPr kumimoji="1" lang="en-US" altLang="ja-JP" sz="2400" dirty="0"/>
              <a:t>【</a:t>
            </a:r>
            <a:r>
              <a:rPr kumimoji="1" lang="ja-JP" altLang="en-US" sz="2400" dirty="0"/>
              <a:t>回答期間</a:t>
            </a:r>
            <a:r>
              <a:rPr kumimoji="1" lang="en-US" altLang="ja-JP" sz="2400" dirty="0"/>
              <a:t>】</a:t>
            </a:r>
            <a:r>
              <a:rPr kumimoji="1" lang="ja-JP" altLang="en-US" sz="2400" dirty="0"/>
              <a:t>令和６年３月１日（金）～３月２９日（金）</a:t>
            </a:r>
          </a:p>
          <a:p>
            <a:r>
              <a:rPr kumimoji="1" lang="en-US" altLang="ja-JP" sz="2400" dirty="0"/>
              <a:t>【</a:t>
            </a:r>
            <a:r>
              <a:rPr kumimoji="1" lang="ja-JP" altLang="en-US" sz="2400" dirty="0"/>
              <a:t>自宅等ＰＣや携帯電話から回答する場合</a:t>
            </a:r>
            <a:r>
              <a:rPr kumimoji="1" lang="en-US" altLang="ja-JP" sz="2400" dirty="0"/>
              <a:t>】</a:t>
            </a:r>
          </a:p>
          <a:p>
            <a:r>
              <a:rPr kumimoji="1" lang="ja-JP" altLang="en-US" sz="2400" dirty="0"/>
              <a:t>　・ 次の</a:t>
            </a:r>
            <a:r>
              <a:rPr kumimoji="1" lang="en-US" altLang="ja-JP" sz="2400" dirty="0"/>
              <a:t>URL</a:t>
            </a:r>
            <a:r>
              <a:rPr kumimoji="1" lang="ja-JP" altLang="en-US" sz="2400" dirty="0"/>
              <a:t>を入力するかＱＲコードを読み込むと、回答</a:t>
            </a:r>
            <a:r>
              <a:rPr kumimoji="1" lang="ja-JP" altLang="en-US" sz="2400" dirty="0" smtClean="0"/>
              <a:t>ページ</a:t>
            </a:r>
            <a:r>
              <a:rPr kumimoji="1" lang="ja-JP" altLang="en-US" sz="2400" dirty="0"/>
              <a:t>が</a:t>
            </a:r>
            <a:r>
              <a:rPr kumimoji="1" lang="ja-JP" altLang="en-US" sz="2400" dirty="0" smtClean="0"/>
              <a:t>開</a:t>
            </a:r>
            <a:endParaRPr kumimoji="1" lang="en-US" altLang="ja-JP" sz="2400" dirty="0" smtClean="0"/>
          </a:p>
          <a:p>
            <a:r>
              <a:rPr kumimoji="1" lang="ja-JP" altLang="en-US" sz="2400" dirty="0" smtClean="0"/>
              <a:t>　きます。</a:t>
            </a:r>
            <a:endParaRPr kumimoji="1" lang="en-US" altLang="ja-JP" sz="2400" dirty="0" smtClean="0"/>
          </a:p>
          <a:p>
            <a:endParaRPr kumimoji="1" lang="en-US" altLang="ja-JP" sz="2400" dirty="0" smtClean="0"/>
          </a:p>
          <a:p>
            <a:r>
              <a:rPr kumimoji="1" lang="ja-JP" altLang="en-US" sz="2400" dirty="0" smtClean="0"/>
              <a:t>　</a:t>
            </a:r>
            <a:r>
              <a:rPr kumimoji="1" lang="en-US" altLang="ja-JP" sz="2400" dirty="0" smtClean="0"/>
              <a:t>URL</a:t>
            </a:r>
            <a:r>
              <a:rPr kumimoji="1" lang="ja-JP" altLang="en-US" sz="2400" dirty="0"/>
              <a:t>：</a:t>
            </a:r>
            <a:r>
              <a:rPr kumimoji="1" lang="en-US" altLang="ja-JP" sz="2400" dirty="0"/>
              <a:t>https://logoform.jp/form/2Qoq/388653</a:t>
            </a:r>
            <a:r>
              <a:rPr kumimoji="1" lang="ja-JP" altLang="en-US" sz="2400" dirty="0"/>
              <a:t>　</a:t>
            </a:r>
          </a:p>
        </p:txBody>
      </p:sp>
      <p:pic>
        <p:nvPicPr>
          <p:cNvPr id="1026" name="図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1502" y="4338416"/>
            <a:ext cx="1369713" cy="1445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4386705"/>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750" fill="hold"/>
                                        <p:tgtEl>
                                          <p:spTgt spid="8"/>
                                        </p:tgtEl>
                                        <p:attrNameLst>
                                          <p:attrName>ppt_x</p:attrName>
                                        </p:attrNameLst>
                                      </p:cBhvr>
                                      <p:tavLst>
                                        <p:tav tm="0">
                                          <p:val>
                                            <p:strVal val="#ppt_x"/>
                                          </p:val>
                                        </p:tav>
                                        <p:tav tm="100000">
                                          <p:val>
                                            <p:strVal val="#ppt_x"/>
                                          </p:val>
                                        </p:tav>
                                      </p:tavLst>
                                    </p:anim>
                                    <p:anim calcmode="lin" valueType="num">
                                      <p:cBhvr additive="base">
                                        <p:cTn id="15" dur="7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750" fill="hold"/>
                                        <p:tgtEl>
                                          <p:spTgt spid="11"/>
                                        </p:tgtEl>
                                        <p:attrNameLst>
                                          <p:attrName>ppt_x</p:attrName>
                                        </p:attrNameLst>
                                      </p:cBhvr>
                                      <p:tavLst>
                                        <p:tav tm="0">
                                          <p:val>
                                            <p:strVal val="#ppt_x"/>
                                          </p:val>
                                        </p:tav>
                                        <p:tav tm="100000">
                                          <p:val>
                                            <p:strVal val="#ppt_x"/>
                                          </p:val>
                                        </p:tav>
                                      </p:tavLst>
                                    </p:anim>
                                    <p:anim calcmode="lin" valueType="num">
                                      <p:cBhvr additive="base">
                                        <p:cTn id="21" dur="75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2271" y="230037"/>
            <a:ext cx="10587487" cy="4652514"/>
          </a:xfrm>
        </p:spPr>
        <p:txBody>
          <a:bodyPr>
            <a:normAutofit/>
          </a:bodyPr>
          <a:lstStyle/>
          <a:p>
            <a:pPr algn="ctr"/>
            <a:r>
              <a:rPr kumimoji="1" lang="ja-JP" altLang="en-US" sz="4400" dirty="0" smtClean="0">
                <a:solidFill>
                  <a:srgbClr val="FF0000"/>
                </a:solidFill>
              </a:rPr>
              <a:t>説明は以上となります。</a:t>
            </a:r>
            <a:r>
              <a:rPr kumimoji="1" lang="en-US" altLang="ja-JP" sz="4400" dirty="0" smtClean="0">
                <a:solidFill>
                  <a:srgbClr val="FF0000"/>
                </a:solidFill>
              </a:rPr>
              <a:t/>
            </a:r>
            <a:br>
              <a:rPr kumimoji="1" lang="en-US" altLang="ja-JP" sz="4400" dirty="0" smtClean="0">
                <a:solidFill>
                  <a:srgbClr val="FF0000"/>
                </a:solidFill>
              </a:rPr>
            </a:br>
            <a:r>
              <a:rPr lang="ja-JP" altLang="en-US" sz="4400" dirty="0" smtClean="0">
                <a:solidFill>
                  <a:srgbClr val="FF0000"/>
                </a:solidFill>
              </a:rPr>
              <a:t>その他手続き等に関する質問がありましたら選管事務局までご連絡ください。</a:t>
            </a:r>
            <a:r>
              <a:rPr lang="en-US" altLang="ja-JP" sz="4400" dirty="0" smtClean="0">
                <a:solidFill>
                  <a:srgbClr val="FF0000"/>
                </a:solidFill>
              </a:rPr>
              <a:t/>
            </a:r>
            <a:br>
              <a:rPr lang="en-US" altLang="ja-JP" sz="4400" dirty="0" smtClean="0">
                <a:solidFill>
                  <a:srgbClr val="FF0000"/>
                </a:solidFill>
              </a:rPr>
            </a:br>
            <a:r>
              <a:rPr lang="ja-JP" altLang="en-US" sz="4400" dirty="0" smtClean="0">
                <a:solidFill>
                  <a:srgbClr val="FF0000"/>
                </a:solidFill>
              </a:rPr>
              <a:t>ご</a:t>
            </a:r>
            <a:r>
              <a:rPr lang="ja-JP" altLang="en-US" sz="4400" dirty="0">
                <a:solidFill>
                  <a:srgbClr val="FF0000"/>
                </a:solidFill>
              </a:rPr>
              <a:t>清聴ありがとう</a:t>
            </a:r>
            <a:r>
              <a:rPr lang="ja-JP" altLang="en-US" sz="4400" dirty="0" smtClean="0">
                <a:solidFill>
                  <a:srgbClr val="FF0000"/>
                </a:solidFill>
              </a:rPr>
              <a:t>ございました。</a:t>
            </a:r>
            <a:endParaRPr kumimoji="1" lang="ja-JP" altLang="en-US" sz="4400" dirty="0">
              <a:solidFill>
                <a:srgbClr val="FF0000"/>
              </a:solidFill>
            </a:endParaRPr>
          </a:p>
        </p:txBody>
      </p:sp>
    </p:spTree>
    <p:extLst>
      <p:ext uri="{BB962C8B-B14F-4D97-AF65-F5344CB8AC3E}">
        <p14:creationId xmlns:p14="http://schemas.microsoft.com/office/powerpoint/2010/main" val="233304961"/>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1859" y="-378234"/>
            <a:ext cx="7766936" cy="1646302"/>
          </a:xfrm>
        </p:spPr>
        <p:txBody>
          <a:bodyPr>
            <a:normAutofit/>
          </a:bodyPr>
          <a:lstStyle/>
          <a:p>
            <a:pPr algn="ctr"/>
            <a:r>
              <a:rPr kumimoji="1" lang="ja-JP" altLang="en-US" dirty="0" smtClean="0">
                <a:solidFill>
                  <a:srgbClr val="FF0000"/>
                </a:solidFill>
              </a:rPr>
              <a:t>＜従来の審査フロー＞</a:t>
            </a:r>
            <a:endParaRPr kumimoji="1" lang="ja-JP" altLang="en-US" dirty="0">
              <a:solidFill>
                <a:srgbClr val="FF0000"/>
              </a:solidFill>
            </a:endParaRPr>
          </a:p>
        </p:txBody>
      </p:sp>
      <p:sp>
        <p:nvSpPr>
          <p:cNvPr id="3" name="テキスト ボックス 2"/>
          <p:cNvSpPr txBox="1"/>
          <p:nvPr/>
        </p:nvSpPr>
        <p:spPr>
          <a:xfrm>
            <a:off x="944658" y="1800047"/>
            <a:ext cx="677108" cy="971908"/>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3200" dirty="0" smtClean="0">
                <a:solidFill>
                  <a:srgbClr val="0070C0"/>
                </a:solidFill>
              </a:rPr>
              <a:t>選管</a:t>
            </a:r>
            <a:endParaRPr kumimoji="1" lang="ja-JP" altLang="en-US" sz="3200" dirty="0">
              <a:solidFill>
                <a:srgbClr val="0070C0"/>
              </a:solidFill>
            </a:endParaRPr>
          </a:p>
        </p:txBody>
      </p:sp>
      <p:sp>
        <p:nvSpPr>
          <p:cNvPr id="4" name="テキスト ボックス 3"/>
          <p:cNvSpPr txBox="1"/>
          <p:nvPr/>
        </p:nvSpPr>
        <p:spPr>
          <a:xfrm>
            <a:off x="944658" y="3787706"/>
            <a:ext cx="677108" cy="1393900"/>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3200" dirty="0" smtClean="0">
                <a:solidFill>
                  <a:srgbClr val="00B050"/>
                </a:solidFill>
              </a:rPr>
              <a:t>候補者</a:t>
            </a:r>
            <a:endParaRPr kumimoji="1" lang="ja-JP" altLang="en-US" sz="3200" dirty="0">
              <a:solidFill>
                <a:srgbClr val="00B050"/>
              </a:solidFill>
            </a:endParaRPr>
          </a:p>
        </p:txBody>
      </p:sp>
      <p:sp>
        <p:nvSpPr>
          <p:cNvPr id="7" name="テキスト ボックス 6"/>
          <p:cNvSpPr txBox="1"/>
          <p:nvPr/>
        </p:nvSpPr>
        <p:spPr>
          <a:xfrm>
            <a:off x="1570006" y="1962835"/>
            <a:ext cx="3042249" cy="646331"/>
          </a:xfrm>
          <a:prstGeom prst="rect">
            <a:avLst/>
          </a:prstGeom>
          <a:noFill/>
        </p:spPr>
        <p:txBody>
          <a:bodyPr wrap="square" rtlCol="0">
            <a:spAutoFit/>
          </a:bodyPr>
          <a:lstStyle/>
          <a:p>
            <a:r>
              <a:rPr kumimoji="1" lang="ja-JP" altLang="en-US" dirty="0" smtClean="0"/>
              <a:t>①立候補予定者説明会にて、</a:t>
            </a:r>
            <a:r>
              <a:rPr kumimoji="1" lang="ja-JP" altLang="en-US" b="1" dirty="0" smtClean="0">
                <a:solidFill>
                  <a:srgbClr val="FF0000"/>
                </a:solidFill>
              </a:rPr>
              <a:t>「紙媒体」</a:t>
            </a:r>
            <a:r>
              <a:rPr kumimoji="1" lang="ja-JP" altLang="en-US" dirty="0" smtClean="0"/>
              <a:t>で様式を配布</a:t>
            </a:r>
            <a:endParaRPr kumimoji="1" lang="ja-JP" altLang="en-US" dirty="0"/>
          </a:p>
        </p:txBody>
      </p:sp>
      <p:sp>
        <p:nvSpPr>
          <p:cNvPr id="8" name="テキスト ボックス 7"/>
          <p:cNvSpPr txBox="1"/>
          <p:nvPr/>
        </p:nvSpPr>
        <p:spPr>
          <a:xfrm>
            <a:off x="1572568" y="4161490"/>
            <a:ext cx="2748950" cy="646331"/>
          </a:xfrm>
          <a:prstGeom prst="rect">
            <a:avLst/>
          </a:prstGeom>
          <a:noFill/>
        </p:spPr>
        <p:txBody>
          <a:bodyPr wrap="square" rtlCol="0">
            <a:spAutoFit/>
          </a:bodyPr>
          <a:lstStyle/>
          <a:p>
            <a:r>
              <a:rPr kumimoji="1" lang="ja-JP" altLang="en-US" dirty="0" smtClean="0"/>
              <a:t>②配布様式を使用し、</a:t>
            </a:r>
            <a:endParaRPr kumimoji="1" lang="en-US" altLang="ja-JP" dirty="0" smtClean="0"/>
          </a:p>
          <a:p>
            <a:r>
              <a:rPr kumimoji="1" lang="ja-JP" altLang="en-US" b="1" dirty="0" smtClean="0">
                <a:solidFill>
                  <a:srgbClr val="FF0000"/>
                </a:solidFill>
              </a:rPr>
              <a:t>「紙媒体」</a:t>
            </a:r>
            <a:r>
              <a:rPr kumimoji="1" lang="ja-JP" altLang="en-US" dirty="0" smtClean="0"/>
              <a:t>で様式を作成</a:t>
            </a:r>
            <a:endParaRPr kumimoji="1" lang="ja-JP" altLang="en-US" dirty="0"/>
          </a:p>
        </p:txBody>
      </p:sp>
      <p:sp>
        <p:nvSpPr>
          <p:cNvPr id="9" name="テキスト ボックス 8"/>
          <p:cNvSpPr txBox="1"/>
          <p:nvPr/>
        </p:nvSpPr>
        <p:spPr>
          <a:xfrm>
            <a:off x="5855449" y="1425371"/>
            <a:ext cx="1169551" cy="4636123"/>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sz="3200" dirty="0" smtClean="0">
                <a:solidFill>
                  <a:srgbClr val="FF0000"/>
                </a:solidFill>
              </a:rPr>
              <a:t>⑤対面による事前審査</a:t>
            </a:r>
            <a:endParaRPr kumimoji="1" lang="en-US" altLang="ja-JP" sz="3200" dirty="0" smtClean="0">
              <a:solidFill>
                <a:srgbClr val="FF0000"/>
              </a:solidFill>
            </a:endParaRPr>
          </a:p>
          <a:p>
            <a:pPr algn="ctr"/>
            <a:r>
              <a:rPr kumimoji="1" lang="ja-JP" altLang="en-US" sz="3200" dirty="0">
                <a:solidFill>
                  <a:srgbClr val="FF0000"/>
                </a:solidFill>
              </a:rPr>
              <a:t>　</a:t>
            </a:r>
            <a:r>
              <a:rPr kumimoji="1" lang="ja-JP" altLang="en-US" sz="3200" dirty="0" smtClean="0">
                <a:solidFill>
                  <a:srgbClr val="FF0000"/>
                </a:solidFill>
              </a:rPr>
              <a:t>　（予約制）</a:t>
            </a:r>
            <a:endParaRPr kumimoji="1" lang="ja-JP" altLang="en-US" sz="3200" dirty="0">
              <a:solidFill>
                <a:srgbClr val="FF0000"/>
              </a:solidFill>
            </a:endParaRPr>
          </a:p>
        </p:txBody>
      </p:sp>
      <p:sp>
        <p:nvSpPr>
          <p:cNvPr id="10" name="右矢印 9"/>
          <p:cNvSpPr/>
          <p:nvPr/>
        </p:nvSpPr>
        <p:spPr>
          <a:xfrm>
            <a:off x="5155734" y="3099761"/>
            <a:ext cx="445684" cy="586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8987062" y="1425370"/>
            <a:ext cx="677108" cy="4636124"/>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sz="3200" dirty="0">
                <a:solidFill>
                  <a:srgbClr val="FF0000"/>
                </a:solidFill>
              </a:rPr>
              <a:t>⑧</a:t>
            </a:r>
            <a:r>
              <a:rPr kumimoji="1" lang="ja-JP" altLang="en-US" sz="3200" dirty="0" smtClean="0">
                <a:solidFill>
                  <a:srgbClr val="FF0000"/>
                </a:solidFill>
              </a:rPr>
              <a:t>立候補届日当日</a:t>
            </a:r>
            <a:endParaRPr kumimoji="1" lang="ja-JP" altLang="en-US" sz="3200" dirty="0">
              <a:solidFill>
                <a:srgbClr val="FF0000"/>
              </a:solidFill>
            </a:endParaRPr>
          </a:p>
        </p:txBody>
      </p:sp>
      <p:sp>
        <p:nvSpPr>
          <p:cNvPr id="14" name="テキスト ボックス 13"/>
          <p:cNvSpPr txBox="1"/>
          <p:nvPr/>
        </p:nvSpPr>
        <p:spPr>
          <a:xfrm>
            <a:off x="4512048" y="1425370"/>
            <a:ext cx="430887" cy="1933180"/>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1600" dirty="0" smtClean="0">
                <a:solidFill>
                  <a:srgbClr val="0070C0"/>
                </a:solidFill>
              </a:rPr>
              <a:t>③スケジュール管理</a:t>
            </a:r>
            <a:endParaRPr kumimoji="1" lang="ja-JP" altLang="en-US" sz="1600" dirty="0">
              <a:solidFill>
                <a:srgbClr val="0070C0"/>
              </a:solidFill>
            </a:endParaRPr>
          </a:p>
        </p:txBody>
      </p:sp>
      <p:sp>
        <p:nvSpPr>
          <p:cNvPr id="15" name="テキスト ボックス 14"/>
          <p:cNvSpPr txBox="1"/>
          <p:nvPr/>
        </p:nvSpPr>
        <p:spPr>
          <a:xfrm>
            <a:off x="4512048" y="3624027"/>
            <a:ext cx="430887" cy="2437467"/>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1600" dirty="0" smtClean="0">
                <a:solidFill>
                  <a:srgbClr val="00B050"/>
                </a:solidFill>
              </a:rPr>
              <a:t>④手書き作成・事前予約</a:t>
            </a:r>
            <a:endParaRPr kumimoji="1" lang="ja-JP" altLang="en-US" sz="1600" dirty="0">
              <a:solidFill>
                <a:srgbClr val="00B050"/>
              </a:solidFill>
            </a:endParaRPr>
          </a:p>
        </p:txBody>
      </p:sp>
      <p:sp>
        <p:nvSpPr>
          <p:cNvPr id="17" name="テキスト ボックス 16"/>
          <p:cNvSpPr txBox="1"/>
          <p:nvPr/>
        </p:nvSpPr>
        <p:spPr>
          <a:xfrm>
            <a:off x="7487011" y="1425371"/>
            <a:ext cx="430887" cy="1933180"/>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sz="1600" dirty="0" smtClean="0">
                <a:solidFill>
                  <a:srgbClr val="0070C0"/>
                </a:solidFill>
              </a:rPr>
              <a:t>⑥確認・修正依頼</a:t>
            </a:r>
            <a:endParaRPr kumimoji="1" lang="ja-JP" altLang="en-US" sz="1600" dirty="0">
              <a:solidFill>
                <a:srgbClr val="0070C0"/>
              </a:solidFill>
            </a:endParaRPr>
          </a:p>
        </p:txBody>
      </p:sp>
      <p:sp>
        <p:nvSpPr>
          <p:cNvPr id="18" name="テキスト ボックス 17"/>
          <p:cNvSpPr txBox="1"/>
          <p:nvPr/>
        </p:nvSpPr>
        <p:spPr>
          <a:xfrm>
            <a:off x="7487010" y="3624026"/>
            <a:ext cx="430887" cy="2437468"/>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sz="1600" dirty="0" smtClean="0">
                <a:solidFill>
                  <a:srgbClr val="00B050"/>
                </a:solidFill>
              </a:rPr>
              <a:t>⑦適宜修正</a:t>
            </a:r>
            <a:endParaRPr kumimoji="1" lang="ja-JP" altLang="en-US" sz="1600" dirty="0">
              <a:solidFill>
                <a:srgbClr val="00B050"/>
              </a:solidFill>
            </a:endParaRPr>
          </a:p>
        </p:txBody>
      </p:sp>
      <p:sp>
        <p:nvSpPr>
          <p:cNvPr id="21" name="テキスト ボックス 20"/>
          <p:cNvSpPr txBox="1"/>
          <p:nvPr/>
        </p:nvSpPr>
        <p:spPr>
          <a:xfrm>
            <a:off x="7775710" y="872212"/>
            <a:ext cx="1360098" cy="369332"/>
          </a:xfrm>
          <a:prstGeom prst="rect">
            <a:avLst/>
          </a:prstGeom>
          <a:noFill/>
        </p:spPr>
        <p:txBody>
          <a:bodyPr wrap="square" rtlCol="0">
            <a:spAutoFit/>
          </a:bodyPr>
          <a:lstStyle/>
          <a:p>
            <a:r>
              <a:rPr kumimoji="1" lang="ja-JP" altLang="en-US" b="1" dirty="0" smtClean="0"/>
              <a:t>審査完了後</a:t>
            </a:r>
            <a:endParaRPr kumimoji="1" lang="ja-JP" altLang="en-US" b="1" dirty="0"/>
          </a:p>
        </p:txBody>
      </p:sp>
      <p:sp>
        <p:nvSpPr>
          <p:cNvPr id="23" name="右矢印 22"/>
          <p:cNvSpPr/>
          <p:nvPr/>
        </p:nvSpPr>
        <p:spPr>
          <a:xfrm>
            <a:off x="8222466" y="3099761"/>
            <a:ext cx="445684" cy="586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96005245"/>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750"/>
                                        <p:tgtEl>
                                          <p:spTgt spid="3"/>
                                        </p:tgtEl>
                                      </p:cBhvr>
                                    </p:animEffect>
                                    <p:anim calcmode="lin" valueType="num">
                                      <p:cBhvr>
                                        <p:cTn id="15" dur="750" fill="hold"/>
                                        <p:tgtEl>
                                          <p:spTgt spid="3"/>
                                        </p:tgtEl>
                                        <p:attrNameLst>
                                          <p:attrName>ppt_x</p:attrName>
                                        </p:attrNameLst>
                                      </p:cBhvr>
                                      <p:tavLst>
                                        <p:tav tm="0">
                                          <p:val>
                                            <p:strVal val="#ppt_x"/>
                                          </p:val>
                                        </p:tav>
                                        <p:tav tm="100000">
                                          <p:val>
                                            <p:strVal val="#ppt_x"/>
                                          </p:val>
                                        </p:tav>
                                      </p:tavLst>
                                    </p:anim>
                                    <p:anim calcmode="lin" valueType="num">
                                      <p:cBhvr>
                                        <p:cTn id="16" dur="7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750"/>
                                        <p:tgtEl>
                                          <p:spTgt spid="7"/>
                                        </p:tgtEl>
                                      </p:cBhvr>
                                    </p:animEffect>
                                    <p:anim calcmode="lin" valueType="num">
                                      <p:cBhvr>
                                        <p:cTn id="22" dur="750" fill="hold"/>
                                        <p:tgtEl>
                                          <p:spTgt spid="7"/>
                                        </p:tgtEl>
                                        <p:attrNameLst>
                                          <p:attrName>ppt_x</p:attrName>
                                        </p:attrNameLst>
                                      </p:cBhvr>
                                      <p:tavLst>
                                        <p:tav tm="0">
                                          <p:val>
                                            <p:strVal val="#ppt_x"/>
                                          </p:val>
                                        </p:tav>
                                        <p:tav tm="100000">
                                          <p:val>
                                            <p:strVal val="#ppt_x"/>
                                          </p:val>
                                        </p:tav>
                                      </p:tavLst>
                                    </p:anim>
                                    <p:anim calcmode="lin" valueType="num">
                                      <p:cBhvr>
                                        <p:cTn id="23" dur="7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750"/>
                                        <p:tgtEl>
                                          <p:spTgt spid="4"/>
                                        </p:tgtEl>
                                      </p:cBhvr>
                                    </p:animEffect>
                                    <p:anim calcmode="lin" valueType="num">
                                      <p:cBhvr>
                                        <p:cTn id="29" dur="750" fill="hold"/>
                                        <p:tgtEl>
                                          <p:spTgt spid="4"/>
                                        </p:tgtEl>
                                        <p:attrNameLst>
                                          <p:attrName>ppt_x</p:attrName>
                                        </p:attrNameLst>
                                      </p:cBhvr>
                                      <p:tavLst>
                                        <p:tav tm="0">
                                          <p:val>
                                            <p:strVal val="#ppt_x"/>
                                          </p:val>
                                        </p:tav>
                                        <p:tav tm="100000">
                                          <p:val>
                                            <p:strVal val="#ppt_x"/>
                                          </p:val>
                                        </p:tav>
                                      </p:tavLst>
                                    </p:anim>
                                    <p:anim calcmode="lin" valueType="num">
                                      <p:cBhvr>
                                        <p:cTn id="30" dur="7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750"/>
                                        <p:tgtEl>
                                          <p:spTgt spid="8"/>
                                        </p:tgtEl>
                                      </p:cBhvr>
                                    </p:animEffect>
                                    <p:anim calcmode="lin" valueType="num">
                                      <p:cBhvr>
                                        <p:cTn id="36" dur="750" fill="hold"/>
                                        <p:tgtEl>
                                          <p:spTgt spid="8"/>
                                        </p:tgtEl>
                                        <p:attrNameLst>
                                          <p:attrName>ppt_x</p:attrName>
                                        </p:attrNameLst>
                                      </p:cBhvr>
                                      <p:tavLst>
                                        <p:tav tm="0">
                                          <p:val>
                                            <p:strVal val="#ppt_x"/>
                                          </p:val>
                                        </p:tav>
                                        <p:tav tm="100000">
                                          <p:val>
                                            <p:strVal val="#ppt_x"/>
                                          </p:val>
                                        </p:tav>
                                      </p:tavLst>
                                    </p:anim>
                                    <p:anim calcmode="lin" valueType="num">
                                      <p:cBhvr>
                                        <p:cTn id="37" dur="7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750"/>
                                        <p:tgtEl>
                                          <p:spTgt spid="14"/>
                                        </p:tgtEl>
                                      </p:cBhvr>
                                    </p:animEffect>
                                    <p:anim calcmode="lin" valueType="num">
                                      <p:cBhvr>
                                        <p:cTn id="43" dur="750" fill="hold"/>
                                        <p:tgtEl>
                                          <p:spTgt spid="14"/>
                                        </p:tgtEl>
                                        <p:attrNameLst>
                                          <p:attrName>ppt_x</p:attrName>
                                        </p:attrNameLst>
                                      </p:cBhvr>
                                      <p:tavLst>
                                        <p:tav tm="0">
                                          <p:val>
                                            <p:strVal val="#ppt_x"/>
                                          </p:val>
                                        </p:tav>
                                        <p:tav tm="100000">
                                          <p:val>
                                            <p:strVal val="#ppt_x"/>
                                          </p:val>
                                        </p:tav>
                                      </p:tavLst>
                                    </p:anim>
                                    <p:anim calcmode="lin" valueType="num">
                                      <p:cBhvr>
                                        <p:cTn id="44"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750"/>
                                        <p:tgtEl>
                                          <p:spTgt spid="15"/>
                                        </p:tgtEl>
                                      </p:cBhvr>
                                    </p:animEffect>
                                    <p:anim calcmode="lin" valueType="num">
                                      <p:cBhvr>
                                        <p:cTn id="50" dur="750" fill="hold"/>
                                        <p:tgtEl>
                                          <p:spTgt spid="15"/>
                                        </p:tgtEl>
                                        <p:attrNameLst>
                                          <p:attrName>ppt_x</p:attrName>
                                        </p:attrNameLst>
                                      </p:cBhvr>
                                      <p:tavLst>
                                        <p:tav tm="0">
                                          <p:val>
                                            <p:strVal val="#ppt_x"/>
                                          </p:val>
                                        </p:tav>
                                        <p:tav tm="100000">
                                          <p:val>
                                            <p:strVal val="#ppt_x"/>
                                          </p:val>
                                        </p:tav>
                                      </p:tavLst>
                                    </p:anim>
                                    <p:anim calcmode="lin" valueType="num">
                                      <p:cBhvr>
                                        <p:cTn id="51" dur="75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750"/>
                                        <p:tgtEl>
                                          <p:spTgt spid="10"/>
                                        </p:tgtEl>
                                      </p:cBhvr>
                                    </p:animEffect>
                                    <p:anim calcmode="lin" valueType="num">
                                      <p:cBhvr>
                                        <p:cTn id="57" dur="750" fill="hold"/>
                                        <p:tgtEl>
                                          <p:spTgt spid="10"/>
                                        </p:tgtEl>
                                        <p:attrNameLst>
                                          <p:attrName>ppt_x</p:attrName>
                                        </p:attrNameLst>
                                      </p:cBhvr>
                                      <p:tavLst>
                                        <p:tav tm="0">
                                          <p:val>
                                            <p:strVal val="#ppt_x"/>
                                          </p:val>
                                        </p:tav>
                                        <p:tav tm="100000">
                                          <p:val>
                                            <p:strVal val="#ppt_x"/>
                                          </p:val>
                                        </p:tav>
                                      </p:tavLst>
                                    </p:anim>
                                    <p:anim calcmode="lin" valueType="num">
                                      <p:cBhvr>
                                        <p:cTn id="58" dur="7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750"/>
                                        <p:tgtEl>
                                          <p:spTgt spid="9"/>
                                        </p:tgtEl>
                                      </p:cBhvr>
                                    </p:animEffect>
                                    <p:anim calcmode="lin" valueType="num">
                                      <p:cBhvr>
                                        <p:cTn id="64" dur="750" fill="hold"/>
                                        <p:tgtEl>
                                          <p:spTgt spid="9"/>
                                        </p:tgtEl>
                                        <p:attrNameLst>
                                          <p:attrName>ppt_x</p:attrName>
                                        </p:attrNameLst>
                                      </p:cBhvr>
                                      <p:tavLst>
                                        <p:tav tm="0">
                                          <p:val>
                                            <p:strVal val="#ppt_x"/>
                                          </p:val>
                                        </p:tav>
                                        <p:tav tm="100000">
                                          <p:val>
                                            <p:strVal val="#ppt_x"/>
                                          </p:val>
                                        </p:tav>
                                      </p:tavLst>
                                    </p:anim>
                                    <p:anim calcmode="lin" valueType="num">
                                      <p:cBhvr>
                                        <p:cTn id="65" dur="7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750"/>
                                        <p:tgtEl>
                                          <p:spTgt spid="17"/>
                                        </p:tgtEl>
                                      </p:cBhvr>
                                    </p:animEffect>
                                    <p:anim calcmode="lin" valueType="num">
                                      <p:cBhvr>
                                        <p:cTn id="71" dur="750" fill="hold"/>
                                        <p:tgtEl>
                                          <p:spTgt spid="17"/>
                                        </p:tgtEl>
                                        <p:attrNameLst>
                                          <p:attrName>ppt_x</p:attrName>
                                        </p:attrNameLst>
                                      </p:cBhvr>
                                      <p:tavLst>
                                        <p:tav tm="0">
                                          <p:val>
                                            <p:strVal val="#ppt_x"/>
                                          </p:val>
                                        </p:tav>
                                        <p:tav tm="100000">
                                          <p:val>
                                            <p:strVal val="#ppt_x"/>
                                          </p:val>
                                        </p:tav>
                                      </p:tavLst>
                                    </p:anim>
                                    <p:anim calcmode="lin" valueType="num">
                                      <p:cBhvr>
                                        <p:cTn id="72" dur="75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750"/>
                                        <p:tgtEl>
                                          <p:spTgt spid="18"/>
                                        </p:tgtEl>
                                      </p:cBhvr>
                                    </p:animEffect>
                                    <p:anim calcmode="lin" valueType="num">
                                      <p:cBhvr>
                                        <p:cTn id="78" dur="750" fill="hold"/>
                                        <p:tgtEl>
                                          <p:spTgt spid="18"/>
                                        </p:tgtEl>
                                        <p:attrNameLst>
                                          <p:attrName>ppt_x</p:attrName>
                                        </p:attrNameLst>
                                      </p:cBhvr>
                                      <p:tavLst>
                                        <p:tav tm="0">
                                          <p:val>
                                            <p:strVal val="#ppt_x"/>
                                          </p:val>
                                        </p:tav>
                                        <p:tav tm="100000">
                                          <p:val>
                                            <p:strVal val="#ppt_x"/>
                                          </p:val>
                                        </p:tav>
                                      </p:tavLst>
                                    </p:anim>
                                    <p:anim calcmode="lin" valueType="num">
                                      <p:cBhvr>
                                        <p:cTn id="79" dur="75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750"/>
                                        <p:tgtEl>
                                          <p:spTgt spid="21"/>
                                        </p:tgtEl>
                                      </p:cBhvr>
                                    </p:animEffect>
                                    <p:anim calcmode="lin" valueType="num">
                                      <p:cBhvr>
                                        <p:cTn id="85" dur="750" fill="hold"/>
                                        <p:tgtEl>
                                          <p:spTgt spid="21"/>
                                        </p:tgtEl>
                                        <p:attrNameLst>
                                          <p:attrName>ppt_x</p:attrName>
                                        </p:attrNameLst>
                                      </p:cBhvr>
                                      <p:tavLst>
                                        <p:tav tm="0">
                                          <p:val>
                                            <p:strVal val="#ppt_x"/>
                                          </p:val>
                                        </p:tav>
                                        <p:tav tm="100000">
                                          <p:val>
                                            <p:strVal val="#ppt_x"/>
                                          </p:val>
                                        </p:tav>
                                      </p:tavLst>
                                    </p:anim>
                                    <p:anim calcmode="lin" valueType="num">
                                      <p:cBhvr>
                                        <p:cTn id="86" dur="7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750"/>
                                        <p:tgtEl>
                                          <p:spTgt spid="23"/>
                                        </p:tgtEl>
                                      </p:cBhvr>
                                    </p:animEffect>
                                    <p:anim calcmode="lin" valueType="num">
                                      <p:cBhvr>
                                        <p:cTn id="92" dur="750" fill="hold"/>
                                        <p:tgtEl>
                                          <p:spTgt spid="23"/>
                                        </p:tgtEl>
                                        <p:attrNameLst>
                                          <p:attrName>ppt_x</p:attrName>
                                        </p:attrNameLst>
                                      </p:cBhvr>
                                      <p:tavLst>
                                        <p:tav tm="0">
                                          <p:val>
                                            <p:strVal val="#ppt_x"/>
                                          </p:val>
                                        </p:tav>
                                        <p:tav tm="100000">
                                          <p:val>
                                            <p:strVal val="#ppt_x"/>
                                          </p:val>
                                        </p:tav>
                                      </p:tavLst>
                                    </p:anim>
                                    <p:anim calcmode="lin" valueType="num">
                                      <p:cBhvr>
                                        <p:cTn id="93"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2"/>
                                        </p:tgtEl>
                                        <p:attrNameLst>
                                          <p:attrName>style.visibility</p:attrName>
                                        </p:attrNameLst>
                                      </p:cBhvr>
                                      <p:to>
                                        <p:strVal val="visible"/>
                                      </p:to>
                                    </p:set>
                                    <p:animEffect transition="in" filter="fade">
                                      <p:cBhvr>
                                        <p:cTn id="98" dur="750"/>
                                        <p:tgtEl>
                                          <p:spTgt spid="12"/>
                                        </p:tgtEl>
                                      </p:cBhvr>
                                    </p:animEffect>
                                    <p:anim calcmode="lin" valueType="num">
                                      <p:cBhvr>
                                        <p:cTn id="99" dur="750" fill="hold"/>
                                        <p:tgtEl>
                                          <p:spTgt spid="12"/>
                                        </p:tgtEl>
                                        <p:attrNameLst>
                                          <p:attrName>ppt_x</p:attrName>
                                        </p:attrNameLst>
                                      </p:cBhvr>
                                      <p:tavLst>
                                        <p:tav tm="0">
                                          <p:val>
                                            <p:strVal val="#ppt_x"/>
                                          </p:val>
                                        </p:tav>
                                        <p:tav tm="100000">
                                          <p:val>
                                            <p:strVal val="#ppt_x"/>
                                          </p:val>
                                        </p:tav>
                                      </p:tavLst>
                                    </p:anim>
                                    <p:anim calcmode="lin" valueType="num">
                                      <p:cBhvr>
                                        <p:cTn id="100"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7" grpId="0"/>
      <p:bldP spid="8" grpId="0"/>
      <p:bldP spid="9" grpId="0" animBg="1"/>
      <p:bldP spid="10" grpId="0" animBg="1"/>
      <p:bldP spid="12" grpId="0" animBg="1"/>
      <p:bldP spid="14" grpId="0" animBg="1"/>
      <p:bldP spid="15" grpId="0" animBg="1"/>
      <p:bldP spid="17" grpId="0" animBg="1"/>
      <p:bldP spid="18" grpId="0" animBg="1"/>
      <p:bldP spid="21" grpId="0"/>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93311" y="-332914"/>
            <a:ext cx="7766936" cy="1646302"/>
          </a:xfrm>
        </p:spPr>
        <p:txBody>
          <a:bodyPr>
            <a:normAutofit/>
          </a:bodyPr>
          <a:lstStyle/>
          <a:p>
            <a:pPr algn="ctr"/>
            <a:r>
              <a:rPr kumimoji="1" lang="ja-JP" altLang="en-US" dirty="0" smtClean="0">
                <a:solidFill>
                  <a:srgbClr val="FF0000"/>
                </a:solidFill>
              </a:rPr>
              <a:t>＜デメリット＞</a:t>
            </a:r>
            <a:endParaRPr kumimoji="1" lang="ja-JP" altLang="en-US" dirty="0">
              <a:solidFill>
                <a:srgbClr val="FF0000"/>
              </a:solidFill>
            </a:endParaRPr>
          </a:p>
        </p:txBody>
      </p:sp>
      <p:sp>
        <p:nvSpPr>
          <p:cNvPr id="3" name="テキスト ボックス 2"/>
          <p:cNvSpPr txBox="1"/>
          <p:nvPr/>
        </p:nvSpPr>
        <p:spPr>
          <a:xfrm>
            <a:off x="944658" y="1800047"/>
            <a:ext cx="677108" cy="971908"/>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3200" dirty="0" smtClean="0">
                <a:solidFill>
                  <a:srgbClr val="0070C0"/>
                </a:solidFill>
              </a:rPr>
              <a:t>選管</a:t>
            </a:r>
            <a:endParaRPr kumimoji="1" lang="ja-JP" altLang="en-US" sz="3200" dirty="0">
              <a:solidFill>
                <a:srgbClr val="0070C0"/>
              </a:solidFill>
            </a:endParaRPr>
          </a:p>
        </p:txBody>
      </p:sp>
      <p:sp>
        <p:nvSpPr>
          <p:cNvPr id="4" name="テキスト ボックス 3"/>
          <p:cNvSpPr txBox="1"/>
          <p:nvPr/>
        </p:nvSpPr>
        <p:spPr>
          <a:xfrm>
            <a:off x="944658" y="3787706"/>
            <a:ext cx="677108" cy="1393900"/>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3200" dirty="0" smtClean="0">
                <a:solidFill>
                  <a:srgbClr val="00B050"/>
                </a:solidFill>
              </a:rPr>
              <a:t>候補者</a:t>
            </a:r>
            <a:endParaRPr kumimoji="1" lang="ja-JP" altLang="en-US" sz="3200" dirty="0">
              <a:solidFill>
                <a:srgbClr val="00B050"/>
              </a:solidFill>
            </a:endParaRPr>
          </a:p>
        </p:txBody>
      </p:sp>
      <p:sp>
        <p:nvSpPr>
          <p:cNvPr id="16" name="テキスト ボックス 15"/>
          <p:cNvSpPr txBox="1"/>
          <p:nvPr/>
        </p:nvSpPr>
        <p:spPr>
          <a:xfrm>
            <a:off x="1725283" y="1548767"/>
            <a:ext cx="4474234" cy="369332"/>
          </a:xfrm>
          <a:prstGeom prst="rect">
            <a:avLst/>
          </a:prstGeom>
          <a:noFill/>
        </p:spPr>
        <p:txBody>
          <a:bodyPr wrap="square" rtlCol="0">
            <a:spAutoFit/>
          </a:bodyPr>
          <a:lstStyle/>
          <a:p>
            <a:r>
              <a:rPr kumimoji="1" lang="ja-JP" altLang="en-US" dirty="0" smtClean="0"/>
              <a:t>①事前のスケジュール調整が必要</a:t>
            </a:r>
            <a:endParaRPr kumimoji="1" lang="ja-JP" altLang="en-US" dirty="0"/>
          </a:p>
        </p:txBody>
      </p:sp>
      <p:sp>
        <p:nvSpPr>
          <p:cNvPr id="19" name="テキスト ボックス 18"/>
          <p:cNvSpPr txBox="1"/>
          <p:nvPr/>
        </p:nvSpPr>
        <p:spPr>
          <a:xfrm>
            <a:off x="1725283" y="1836952"/>
            <a:ext cx="4474234" cy="369332"/>
          </a:xfrm>
          <a:prstGeom prst="rect">
            <a:avLst/>
          </a:prstGeom>
          <a:noFill/>
        </p:spPr>
        <p:txBody>
          <a:bodyPr wrap="square" rtlCol="0">
            <a:spAutoFit/>
          </a:bodyPr>
          <a:lstStyle/>
          <a:p>
            <a:r>
              <a:rPr kumimoji="1" lang="ja-JP" altLang="en-US" dirty="0" smtClean="0"/>
              <a:t>②会議室などの審査場所の確保が必要</a:t>
            </a:r>
            <a:endParaRPr kumimoji="1" lang="ja-JP" altLang="en-US" dirty="0"/>
          </a:p>
        </p:txBody>
      </p:sp>
      <p:sp>
        <p:nvSpPr>
          <p:cNvPr id="20" name="テキスト ボックス 19"/>
          <p:cNvSpPr txBox="1"/>
          <p:nvPr/>
        </p:nvSpPr>
        <p:spPr>
          <a:xfrm>
            <a:off x="1725283" y="2153478"/>
            <a:ext cx="4474234" cy="369332"/>
          </a:xfrm>
          <a:prstGeom prst="rect">
            <a:avLst/>
          </a:prstGeom>
          <a:noFill/>
        </p:spPr>
        <p:txBody>
          <a:bodyPr wrap="square" rtlCol="0">
            <a:spAutoFit/>
          </a:bodyPr>
          <a:lstStyle/>
          <a:p>
            <a:r>
              <a:rPr kumimoji="1" lang="ja-JP" altLang="en-US" dirty="0" smtClean="0"/>
              <a:t>③審査する人員の確保が必要</a:t>
            </a:r>
            <a:endParaRPr kumimoji="1" lang="ja-JP" altLang="en-US" dirty="0"/>
          </a:p>
        </p:txBody>
      </p:sp>
      <p:sp>
        <p:nvSpPr>
          <p:cNvPr id="22" name="テキスト ボックス 21"/>
          <p:cNvSpPr txBox="1"/>
          <p:nvPr/>
        </p:nvSpPr>
        <p:spPr>
          <a:xfrm>
            <a:off x="1725283" y="3529967"/>
            <a:ext cx="4474234" cy="369332"/>
          </a:xfrm>
          <a:prstGeom prst="rect">
            <a:avLst/>
          </a:prstGeom>
          <a:noFill/>
        </p:spPr>
        <p:txBody>
          <a:bodyPr wrap="square" rtlCol="0">
            <a:spAutoFit/>
          </a:bodyPr>
          <a:lstStyle/>
          <a:p>
            <a:r>
              <a:rPr kumimoji="1" lang="ja-JP" altLang="en-US" dirty="0" smtClean="0"/>
              <a:t>①事前のスケジュール調整が必要</a:t>
            </a:r>
            <a:endParaRPr kumimoji="1" lang="ja-JP" altLang="en-US" dirty="0"/>
          </a:p>
        </p:txBody>
      </p:sp>
      <p:sp>
        <p:nvSpPr>
          <p:cNvPr id="24" name="テキスト ボックス 23"/>
          <p:cNvSpPr txBox="1"/>
          <p:nvPr/>
        </p:nvSpPr>
        <p:spPr>
          <a:xfrm>
            <a:off x="1725282" y="3821735"/>
            <a:ext cx="6538824" cy="369332"/>
          </a:xfrm>
          <a:prstGeom prst="rect">
            <a:avLst/>
          </a:prstGeom>
          <a:noFill/>
        </p:spPr>
        <p:txBody>
          <a:bodyPr wrap="square" rtlCol="0">
            <a:spAutoFit/>
          </a:bodyPr>
          <a:lstStyle/>
          <a:p>
            <a:r>
              <a:rPr kumimoji="1" lang="ja-JP" altLang="en-US" dirty="0" smtClean="0"/>
              <a:t>②様式が紙媒体で、手書きする必要がある（</a:t>
            </a:r>
            <a:r>
              <a:rPr kumimoji="1" lang="ja-JP" altLang="en-US" b="1" dirty="0" smtClean="0">
                <a:solidFill>
                  <a:srgbClr val="FF0000"/>
                </a:solidFill>
              </a:rPr>
              <a:t>ミスの原因</a:t>
            </a:r>
            <a:r>
              <a:rPr kumimoji="1" lang="ja-JP" altLang="en-US" dirty="0" smtClean="0"/>
              <a:t>）</a:t>
            </a:r>
            <a:endParaRPr kumimoji="1" lang="ja-JP" altLang="en-US" dirty="0"/>
          </a:p>
        </p:txBody>
      </p:sp>
      <p:sp>
        <p:nvSpPr>
          <p:cNvPr id="25" name="テキスト ボックス 24"/>
          <p:cNvSpPr txBox="1"/>
          <p:nvPr/>
        </p:nvSpPr>
        <p:spPr>
          <a:xfrm>
            <a:off x="1725282" y="4109920"/>
            <a:ext cx="6538824" cy="369332"/>
          </a:xfrm>
          <a:prstGeom prst="rect">
            <a:avLst/>
          </a:prstGeom>
          <a:noFill/>
        </p:spPr>
        <p:txBody>
          <a:bodyPr wrap="square" rtlCol="0">
            <a:spAutoFit/>
          </a:bodyPr>
          <a:lstStyle/>
          <a:p>
            <a:r>
              <a:rPr kumimoji="1" lang="ja-JP" altLang="en-US" dirty="0" smtClean="0"/>
              <a:t>③</a:t>
            </a:r>
            <a:r>
              <a:rPr kumimoji="1" lang="ja-JP" altLang="en-US" b="1" dirty="0" smtClean="0">
                <a:solidFill>
                  <a:srgbClr val="FF0000"/>
                </a:solidFill>
              </a:rPr>
              <a:t>エラーチェック</a:t>
            </a:r>
            <a:r>
              <a:rPr kumimoji="1" lang="ja-JP" altLang="en-US" dirty="0" smtClean="0"/>
              <a:t>を行うことができない</a:t>
            </a:r>
            <a:endParaRPr kumimoji="1" lang="ja-JP" altLang="en-US" dirty="0"/>
          </a:p>
        </p:txBody>
      </p:sp>
      <p:sp>
        <p:nvSpPr>
          <p:cNvPr id="26" name="テキスト ボックス 25"/>
          <p:cNvSpPr txBox="1"/>
          <p:nvPr/>
        </p:nvSpPr>
        <p:spPr>
          <a:xfrm>
            <a:off x="1725282" y="4426446"/>
            <a:ext cx="6538824" cy="369332"/>
          </a:xfrm>
          <a:prstGeom prst="rect">
            <a:avLst/>
          </a:prstGeom>
          <a:noFill/>
        </p:spPr>
        <p:txBody>
          <a:bodyPr wrap="square" rtlCol="0">
            <a:spAutoFit/>
          </a:bodyPr>
          <a:lstStyle/>
          <a:p>
            <a:r>
              <a:rPr kumimoji="1" lang="ja-JP" altLang="en-US" dirty="0" smtClean="0"/>
              <a:t>④繰り返し同じ項目を記入する必要がある</a:t>
            </a:r>
            <a:endParaRPr kumimoji="1" lang="ja-JP" altLang="en-US" dirty="0"/>
          </a:p>
        </p:txBody>
      </p:sp>
      <p:sp>
        <p:nvSpPr>
          <p:cNvPr id="27" name="テキスト ボックス 26"/>
          <p:cNvSpPr txBox="1"/>
          <p:nvPr/>
        </p:nvSpPr>
        <p:spPr>
          <a:xfrm>
            <a:off x="1725281" y="4767437"/>
            <a:ext cx="8350372" cy="369332"/>
          </a:xfrm>
          <a:prstGeom prst="rect">
            <a:avLst/>
          </a:prstGeom>
          <a:noFill/>
        </p:spPr>
        <p:txBody>
          <a:bodyPr wrap="square" rtlCol="0">
            <a:spAutoFit/>
          </a:bodyPr>
          <a:lstStyle/>
          <a:p>
            <a:r>
              <a:rPr kumimoji="1" lang="ja-JP" altLang="en-US" dirty="0" smtClean="0"/>
              <a:t>⑤選管事務局まで来庁し、対面で審査を受ける必要がある（</a:t>
            </a:r>
            <a:r>
              <a:rPr kumimoji="1" lang="ja-JP" altLang="en-US" b="1" dirty="0" smtClean="0">
                <a:solidFill>
                  <a:srgbClr val="FF0000"/>
                </a:solidFill>
              </a:rPr>
              <a:t>労力がかかる</a:t>
            </a:r>
            <a:r>
              <a:rPr kumimoji="1" lang="ja-JP" altLang="en-US" dirty="0" smtClean="0"/>
              <a:t>）</a:t>
            </a:r>
            <a:endParaRPr kumimoji="1" lang="en-US" altLang="ja-JP" dirty="0" smtClean="0"/>
          </a:p>
        </p:txBody>
      </p:sp>
      <p:sp>
        <p:nvSpPr>
          <p:cNvPr id="28" name="テキスト ボックス 27"/>
          <p:cNvSpPr txBox="1"/>
          <p:nvPr/>
        </p:nvSpPr>
        <p:spPr>
          <a:xfrm>
            <a:off x="1725281" y="5083963"/>
            <a:ext cx="8350372" cy="369332"/>
          </a:xfrm>
          <a:prstGeom prst="rect">
            <a:avLst/>
          </a:prstGeom>
          <a:noFill/>
        </p:spPr>
        <p:txBody>
          <a:bodyPr wrap="square" rtlCol="0">
            <a:spAutoFit/>
          </a:bodyPr>
          <a:lstStyle/>
          <a:p>
            <a:r>
              <a:rPr kumimoji="1" lang="ja-JP" altLang="en-US" dirty="0" smtClean="0"/>
              <a:t>⑥審査を受ける人員の確保が必要</a:t>
            </a:r>
            <a:endParaRPr kumimoji="1" lang="en-US" altLang="ja-JP" dirty="0" smtClean="0"/>
          </a:p>
        </p:txBody>
      </p:sp>
      <p:sp>
        <p:nvSpPr>
          <p:cNvPr id="14" name="テキスト ボックス 13"/>
          <p:cNvSpPr txBox="1"/>
          <p:nvPr/>
        </p:nvSpPr>
        <p:spPr>
          <a:xfrm>
            <a:off x="1122938" y="6004907"/>
            <a:ext cx="8021063" cy="584775"/>
          </a:xfrm>
          <a:prstGeom prst="rect">
            <a:avLst/>
          </a:prstGeom>
          <a:noFill/>
        </p:spPr>
        <p:txBody>
          <a:bodyPr wrap="square" rtlCol="0">
            <a:spAutoFit/>
          </a:bodyPr>
          <a:lstStyle/>
          <a:p>
            <a:r>
              <a:rPr kumimoji="1" lang="ja-JP" altLang="en-US" sz="3200" b="1" dirty="0" smtClean="0">
                <a:solidFill>
                  <a:srgbClr val="FF0000"/>
                </a:solidFill>
              </a:rPr>
              <a:t>課題：両者の事務担当者の負担軽減を図る。</a:t>
            </a:r>
            <a:endParaRPr kumimoji="1" lang="en-US" altLang="ja-JP" sz="3200" b="1" dirty="0" smtClean="0">
              <a:solidFill>
                <a:srgbClr val="FF0000"/>
              </a:solidFill>
            </a:endParaRPr>
          </a:p>
        </p:txBody>
      </p:sp>
    </p:spTree>
    <p:extLst>
      <p:ext uri="{BB962C8B-B14F-4D97-AF65-F5344CB8AC3E}">
        <p14:creationId xmlns:p14="http://schemas.microsoft.com/office/powerpoint/2010/main" val="3143516595"/>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750"/>
                                        <p:tgtEl>
                                          <p:spTgt spid="3"/>
                                        </p:tgtEl>
                                      </p:cBhvr>
                                    </p:animEffect>
                                    <p:anim calcmode="lin" valueType="num">
                                      <p:cBhvr>
                                        <p:cTn id="15" dur="750" fill="hold"/>
                                        <p:tgtEl>
                                          <p:spTgt spid="3"/>
                                        </p:tgtEl>
                                        <p:attrNameLst>
                                          <p:attrName>ppt_x</p:attrName>
                                        </p:attrNameLst>
                                      </p:cBhvr>
                                      <p:tavLst>
                                        <p:tav tm="0">
                                          <p:val>
                                            <p:strVal val="#ppt_x"/>
                                          </p:val>
                                        </p:tav>
                                        <p:tav tm="100000">
                                          <p:val>
                                            <p:strVal val="#ppt_x"/>
                                          </p:val>
                                        </p:tav>
                                      </p:tavLst>
                                    </p:anim>
                                    <p:anim calcmode="lin" valueType="num">
                                      <p:cBhvr>
                                        <p:cTn id="16" dur="7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750"/>
                                        <p:tgtEl>
                                          <p:spTgt spid="16"/>
                                        </p:tgtEl>
                                      </p:cBhvr>
                                    </p:animEffect>
                                    <p:anim calcmode="lin" valueType="num">
                                      <p:cBhvr>
                                        <p:cTn id="22" dur="750" fill="hold"/>
                                        <p:tgtEl>
                                          <p:spTgt spid="16"/>
                                        </p:tgtEl>
                                        <p:attrNameLst>
                                          <p:attrName>ppt_x</p:attrName>
                                        </p:attrNameLst>
                                      </p:cBhvr>
                                      <p:tavLst>
                                        <p:tav tm="0">
                                          <p:val>
                                            <p:strVal val="#ppt_x"/>
                                          </p:val>
                                        </p:tav>
                                        <p:tav tm="100000">
                                          <p:val>
                                            <p:strVal val="#ppt_x"/>
                                          </p:val>
                                        </p:tav>
                                      </p:tavLst>
                                    </p:anim>
                                    <p:anim calcmode="lin" valueType="num">
                                      <p:cBhvr>
                                        <p:cTn id="23" dur="75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750"/>
                                        <p:tgtEl>
                                          <p:spTgt spid="19"/>
                                        </p:tgtEl>
                                      </p:cBhvr>
                                    </p:animEffect>
                                    <p:anim calcmode="lin" valueType="num">
                                      <p:cBhvr>
                                        <p:cTn id="29" dur="750" fill="hold"/>
                                        <p:tgtEl>
                                          <p:spTgt spid="19"/>
                                        </p:tgtEl>
                                        <p:attrNameLst>
                                          <p:attrName>ppt_x</p:attrName>
                                        </p:attrNameLst>
                                      </p:cBhvr>
                                      <p:tavLst>
                                        <p:tav tm="0">
                                          <p:val>
                                            <p:strVal val="#ppt_x"/>
                                          </p:val>
                                        </p:tav>
                                        <p:tav tm="100000">
                                          <p:val>
                                            <p:strVal val="#ppt_x"/>
                                          </p:val>
                                        </p:tav>
                                      </p:tavLst>
                                    </p:anim>
                                    <p:anim calcmode="lin" valueType="num">
                                      <p:cBhvr>
                                        <p:cTn id="30" dur="75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750"/>
                                        <p:tgtEl>
                                          <p:spTgt spid="20"/>
                                        </p:tgtEl>
                                      </p:cBhvr>
                                    </p:animEffect>
                                    <p:anim calcmode="lin" valueType="num">
                                      <p:cBhvr>
                                        <p:cTn id="36" dur="750" fill="hold"/>
                                        <p:tgtEl>
                                          <p:spTgt spid="20"/>
                                        </p:tgtEl>
                                        <p:attrNameLst>
                                          <p:attrName>ppt_x</p:attrName>
                                        </p:attrNameLst>
                                      </p:cBhvr>
                                      <p:tavLst>
                                        <p:tav tm="0">
                                          <p:val>
                                            <p:strVal val="#ppt_x"/>
                                          </p:val>
                                        </p:tav>
                                        <p:tav tm="100000">
                                          <p:val>
                                            <p:strVal val="#ppt_x"/>
                                          </p:val>
                                        </p:tav>
                                      </p:tavLst>
                                    </p:anim>
                                    <p:anim calcmode="lin" valueType="num">
                                      <p:cBhvr>
                                        <p:cTn id="37" dur="75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750"/>
                                        <p:tgtEl>
                                          <p:spTgt spid="4"/>
                                        </p:tgtEl>
                                      </p:cBhvr>
                                    </p:animEffect>
                                    <p:anim calcmode="lin" valueType="num">
                                      <p:cBhvr>
                                        <p:cTn id="43" dur="750" fill="hold"/>
                                        <p:tgtEl>
                                          <p:spTgt spid="4"/>
                                        </p:tgtEl>
                                        <p:attrNameLst>
                                          <p:attrName>ppt_x</p:attrName>
                                        </p:attrNameLst>
                                      </p:cBhvr>
                                      <p:tavLst>
                                        <p:tav tm="0">
                                          <p:val>
                                            <p:strVal val="#ppt_x"/>
                                          </p:val>
                                        </p:tav>
                                        <p:tav tm="100000">
                                          <p:val>
                                            <p:strVal val="#ppt_x"/>
                                          </p:val>
                                        </p:tav>
                                      </p:tavLst>
                                    </p:anim>
                                    <p:anim calcmode="lin" valueType="num">
                                      <p:cBhvr>
                                        <p:cTn id="44" dur="7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750"/>
                                        <p:tgtEl>
                                          <p:spTgt spid="22"/>
                                        </p:tgtEl>
                                      </p:cBhvr>
                                    </p:animEffect>
                                    <p:anim calcmode="lin" valueType="num">
                                      <p:cBhvr>
                                        <p:cTn id="50" dur="750" fill="hold"/>
                                        <p:tgtEl>
                                          <p:spTgt spid="22"/>
                                        </p:tgtEl>
                                        <p:attrNameLst>
                                          <p:attrName>ppt_x</p:attrName>
                                        </p:attrNameLst>
                                      </p:cBhvr>
                                      <p:tavLst>
                                        <p:tav tm="0">
                                          <p:val>
                                            <p:strVal val="#ppt_x"/>
                                          </p:val>
                                        </p:tav>
                                        <p:tav tm="100000">
                                          <p:val>
                                            <p:strVal val="#ppt_x"/>
                                          </p:val>
                                        </p:tav>
                                      </p:tavLst>
                                    </p:anim>
                                    <p:anim calcmode="lin" valueType="num">
                                      <p:cBhvr>
                                        <p:cTn id="51" dur="75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750"/>
                                        <p:tgtEl>
                                          <p:spTgt spid="24"/>
                                        </p:tgtEl>
                                      </p:cBhvr>
                                    </p:animEffect>
                                    <p:anim calcmode="lin" valueType="num">
                                      <p:cBhvr>
                                        <p:cTn id="57" dur="750" fill="hold"/>
                                        <p:tgtEl>
                                          <p:spTgt spid="24"/>
                                        </p:tgtEl>
                                        <p:attrNameLst>
                                          <p:attrName>ppt_x</p:attrName>
                                        </p:attrNameLst>
                                      </p:cBhvr>
                                      <p:tavLst>
                                        <p:tav tm="0">
                                          <p:val>
                                            <p:strVal val="#ppt_x"/>
                                          </p:val>
                                        </p:tav>
                                        <p:tav tm="100000">
                                          <p:val>
                                            <p:strVal val="#ppt_x"/>
                                          </p:val>
                                        </p:tav>
                                      </p:tavLst>
                                    </p:anim>
                                    <p:anim calcmode="lin" valueType="num">
                                      <p:cBhvr>
                                        <p:cTn id="58" dur="75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750"/>
                                        <p:tgtEl>
                                          <p:spTgt spid="25"/>
                                        </p:tgtEl>
                                      </p:cBhvr>
                                    </p:animEffect>
                                    <p:anim calcmode="lin" valueType="num">
                                      <p:cBhvr>
                                        <p:cTn id="64" dur="750" fill="hold"/>
                                        <p:tgtEl>
                                          <p:spTgt spid="25"/>
                                        </p:tgtEl>
                                        <p:attrNameLst>
                                          <p:attrName>ppt_x</p:attrName>
                                        </p:attrNameLst>
                                      </p:cBhvr>
                                      <p:tavLst>
                                        <p:tav tm="0">
                                          <p:val>
                                            <p:strVal val="#ppt_x"/>
                                          </p:val>
                                        </p:tav>
                                        <p:tav tm="100000">
                                          <p:val>
                                            <p:strVal val="#ppt_x"/>
                                          </p:val>
                                        </p:tav>
                                      </p:tavLst>
                                    </p:anim>
                                    <p:anim calcmode="lin" valueType="num">
                                      <p:cBhvr>
                                        <p:cTn id="65" dur="75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750"/>
                                        <p:tgtEl>
                                          <p:spTgt spid="26"/>
                                        </p:tgtEl>
                                      </p:cBhvr>
                                    </p:animEffect>
                                    <p:anim calcmode="lin" valueType="num">
                                      <p:cBhvr>
                                        <p:cTn id="71" dur="750" fill="hold"/>
                                        <p:tgtEl>
                                          <p:spTgt spid="26"/>
                                        </p:tgtEl>
                                        <p:attrNameLst>
                                          <p:attrName>ppt_x</p:attrName>
                                        </p:attrNameLst>
                                      </p:cBhvr>
                                      <p:tavLst>
                                        <p:tav tm="0">
                                          <p:val>
                                            <p:strVal val="#ppt_x"/>
                                          </p:val>
                                        </p:tav>
                                        <p:tav tm="100000">
                                          <p:val>
                                            <p:strVal val="#ppt_x"/>
                                          </p:val>
                                        </p:tav>
                                      </p:tavLst>
                                    </p:anim>
                                    <p:anim calcmode="lin" valueType="num">
                                      <p:cBhvr>
                                        <p:cTn id="72" dur="75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fade">
                                      <p:cBhvr>
                                        <p:cTn id="77" dur="750"/>
                                        <p:tgtEl>
                                          <p:spTgt spid="27"/>
                                        </p:tgtEl>
                                      </p:cBhvr>
                                    </p:animEffect>
                                    <p:anim calcmode="lin" valueType="num">
                                      <p:cBhvr>
                                        <p:cTn id="78" dur="750" fill="hold"/>
                                        <p:tgtEl>
                                          <p:spTgt spid="27"/>
                                        </p:tgtEl>
                                        <p:attrNameLst>
                                          <p:attrName>ppt_x</p:attrName>
                                        </p:attrNameLst>
                                      </p:cBhvr>
                                      <p:tavLst>
                                        <p:tav tm="0">
                                          <p:val>
                                            <p:strVal val="#ppt_x"/>
                                          </p:val>
                                        </p:tav>
                                        <p:tav tm="100000">
                                          <p:val>
                                            <p:strVal val="#ppt_x"/>
                                          </p:val>
                                        </p:tav>
                                      </p:tavLst>
                                    </p:anim>
                                    <p:anim calcmode="lin" valueType="num">
                                      <p:cBhvr>
                                        <p:cTn id="79" dur="75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750"/>
                                        <p:tgtEl>
                                          <p:spTgt spid="28"/>
                                        </p:tgtEl>
                                      </p:cBhvr>
                                    </p:animEffect>
                                    <p:anim calcmode="lin" valueType="num">
                                      <p:cBhvr>
                                        <p:cTn id="85" dur="750" fill="hold"/>
                                        <p:tgtEl>
                                          <p:spTgt spid="28"/>
                                        </p:tgtEl>
                                        <p:attrNameLst>
                                          <p:attrName>ppt_x</p:attrName>
                                        </p:attrNameLst>
                                      </p:cBhvr>
                                      <p:tavLst>
                                        <p:tav tm="0">
                                          <p:val>
                                            <p:strVal val="#ppt_x"/>
                                          </p:val>
                                        </p:tav>
                                        <p:tav tm="100000">
                                          <p:val>
                                            <p:strVal val="#ppt_x"/>
                                          </p:val>
                                        </p:tav>
                                      </p:tavLst>
                                    </p:anim>
                                    <p:anim calcmode="lin" valueType="num">
                                      <p:cBhvr>
                                        <p:cTn id="86" dur="75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16" grpId="0"/>
      <p:bldP spid="19" grpId="0"/>
      <p:bldP spid="20" grpId="0"/>
      <p:bldP spid="22" grpId="0"/>
      <p:bldP spid="24" grpId="0"/>
      <p:bldP spid="25" grpId="0"/>
      <p:bldP spid="26" grpId="0"/>
      <p:bldP spid="27" grpId="0"/>
      <p:bldP spid="28"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7546" y="-552091"/>
            <a:ext cx="10587487" cy="4652514"/>
          </a:xfrm>
        </p:spPr>
        <p:txBody>
          <a:bodyPr>
            <a:normAutofit/>
          </a:bodyPr>
          <a:lstStyle/>
          <a:p>
            <a:pPr algn="ctr"/>
            <a:r>
              <a:rPr kumimoji="1" lang="ja-JP" altLang="en-US" sz="4800" b="1" dirty="0" smtClean="0">
                <a:solidFill>
                  <a:srgbClr val="FF0000"/>
                </a:solidFill>
              </a:rPr>
              <a:t>そこで、従来のやり方に加えて、</a:t>
            </a:r>
            <a:r>
              <a:rPr kumimoji="1" lang="en-US" altLang="ja-JP" sz="4800" b="1" dirty="0" smtClean="0">
                <a:solidFill>
                  <a:srgbClr val="FF0000"/>
                </a:solidFill>
              </a:rPr>
              <a:t/>
            </a:r>
            <a:br>
              <a:rPr kumimoji="1" lang="en-US" altLang="ja-JP" sz="4800" b="1" dirty="0" smtClean="0">
                <a:solidFill>
                  <a:srgbClr val="FF0000"/>
                </a:solidFill>
              </a:rPr>
            </a:br>
            <a:r>
              <a:rPr kumimoji="1" lang="ja-JP" altLang="en-US" sz="4800" b="1" dirty="0" smtClean="0">
                <a:solidFill>
                  <a:srgbClr val="FF0000"/>
                </a:solidFill>
              </a:rPr>
              <a:t>電子媒体（データ等）を活用します。</a:t>
            </a:r>
            <a:endParaRPr kumimoji="1" lang="ja-JP" altLang="en-US" sz="4800" b="1" dirty="0">
              <a:solidFill>
                <a:srgbClr val="FF0000"/>
              </a:solidFill>
            </a:endParaRPr>
          </a:p>
        </p:txBody>
      </p:sp>
    </p:spTree>
    <p:extLst>
      <p:ext uri="{BB962C8B-B14F-4D97-AF65-F5344CB8AC3E}">
        <p14:creationId xmlns:p14="http://schemas.microsoft.com/office/powerpoint/2010/main" val="3528134540"/>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1608" y="-378192"/>
            <a:ext cx="7766936" cy="1646302"/>
          </a:xfrm>
        </p:spPr>
        <p:txBody>
          <a:bodyPr>
            <a:normAutofit fontScale="90000"/>
          </a:bodyPr>
          <a:lstStyle/>
          <a:p>
            <a:pPr algn="ctr"/>
            <a:r>
              <a:rPr kumimoji="1" lang="ja-JP" altLang="en-US" dirty="0" smtClean="0">
                <a:solidFill>
                  <a:srgbClr val="FF0000"/>
                </a:solidFill>
              </a:rPr>
              <a:t>＜電子媒体の活用フロー＞</a:t>
            </a:r>
            <a:endParaRPr kumimoji="1" lang="ja-JP" altLang="en-US" dirty="0">
              <a:solidFill>
                <a:srgbClr val="FF0000"/>
              </a:solidFill>
            </a:endParaRPr>
          </a:p>
        </p:txBody>
      </p:sp>
      <p:sp>
        <p:nvSpPr>
          <p:cNvPr id="3" name="テキスト ボックス 2"/>
          <p:cNvSpPr txBox="1"/>
          <p:nvPr/>
        </p:nvSpPr>
        <p:spPr>
          <a:xfrm>
            <a:off x="944658" y="1800047"/>
            <a:ext cx="677108" cy="971908"/>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3200" dirty="0" smtClean="0">
                <a:solidFill>
                  <a:srgbClr val="0070C0"/>
                </a:solidFill>
              </a:rPr>
              <a:t>選管</a:t>
            </a:r>
            <a:endParaRPr kumimoji="1" lang="ja-JP" altLang="en-US" sz="3200" dirty="0">
              <a:solidFill>
                <a:srgbClr val="0070C0"/>
              </a:solidFill>
            </a:endParaRPr>
          </a:p>
        </p:txBody>
      </p:sp>
      <p:sp>
        <p:nvSpPr>
          <p:cNvPr id="4" name="テキスト ボックス 3"/>
          <p:cNvSpPr txBox="1"/>
          <p:nvPr/>
        </p:nvSpPr>
        <p:spPr>
          <a:xfrm>
            <a:off x="944658" y="3787706"/>
            <a:ext cx="677108" cy="1393900"/>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3200" dirty="0" smtClean="0">
                <a:solidFill>
                  <a:srgbClr val="00B050"/>
                </a:solidFill>
              </a:rPr>
              <a:t>候補者</a:t>
            </a:r>
            <a:endParaRPr kumimoji="1" lang="ja-JP" altLang="en-US" sz="3200" dirty="0">
              <a:solidFill>
                <a:srgbClr val="00B050"/>
              </a:solidFill>
            </a:endParaRPr>
          </a:p>
        </p:txBody>
      </p:sp>
      <p:sp>
        <p:nvSpPr>
          <p:cNvPr id="7" name="テキスト ボックス 6"/>
          <p:cNvSpPr txBox="1"/>
          <p:nvPr/>
        </p:nvSpPr>
        <p:spPr>
          <a:xfrm>
            <a:off x="1685242" y="1957298"/>
            <a:ext cx="3042249" cy="830997"/>
          </a:xfrm>
          <a:prstGeom prst="rect">
            <a:avLst/>
          </a:prstGeom>
          <a:noFill/>
        </p:spPr>
        <p:txBody>
          <a:bodyPr wrap="square" rtlCol="0">
            <a:spAutoFit/>
          </a:bodyPr>
          <a:lstStyle/>
          <a:p>
            <a:r>
              <a:rPr kumimoji="1" lang="ja-JP" altLang="en-US" sz="1600" dirty="0" smtClean="0"/>
              <a:t>①立候補予定者説明会にて、</a:t>
            </a:r>
            <a:endParaRPr kumimoji="1" lang="en-US" altLang="ja-JP" sz="1600" dirty="0" smtClean="0"/>
          </a:p>
          <a:p>
            <a:r>
              <a:rPr kumimoji="1" lang="ja-JP" altLang="en-US" sz="1600" b="1" dirty="0" smtClean="0">
                <a:solidFill>
                  <a:srgbClr val="FF0000"/>
                </a:solidFill>
              </a:rPr>
              <a:t>電子様式の登録希望調査</a:t>
            </a:r>
            <a:endParaRPr kumimoji="1" lang="en-US" altLang="ja-JP" sz="1600" b="1" dirty="0" smtClean="0">
              <a:solidFill>
                <a:srgbClr val="FF0000"/>
              </a:solidFill>
            </a:endParaRPr>
          </a:p>
          <a:p>
            <a:r>
              <a:rPr kumimoji="1" lang="ja-JP" altLang="en-US" sz="1600" b="1" dirty="0" smtClean="0">
                <a:solidFill>
                  <a:srgbClr val="FF0000"/>
                </a:solidFill>
              </a:rPr>
              <a:t>を実施</a:t>
            </a:r>
            <a:endParaRPr kumimoji="1" lang="ja-JP" altLang="en-US" sz="1600" b="1" dirty="0">
              <a:solidFill>
                <a:srgbClr val="FF0000"/>
              </a:solidFill>
            </a:endParaRPr>
          </a:p>
        </p:txBody>
      </p:sp>
      <p:sp>
        <p:nvSpPr>
          <p:cNvPr id="8" name="テキスト ボックス 7"/>
          <p:cNvSpPr txBox="1"/>
          <p:nvPr/>
        </p:nvSpPr>
        <p:spPr>
          <a:xfrm>
            <a:off x="1731035" y="4099311"/>
            <a:ext cx="2369388" cy="830997"/>
          </a:xfrm>
          <a:prstGeom prst="rect">
            <a:avLst/>
          </a:prstGeom>
          <a:noFill/>
        </p:spPr>
        <p:txBody>
          <a:bodyPr wrap="square" rtlCol="0">
            <a:spAutoFit/>
          </a:bodyPr>
          <a:lstStyle/>
          <a:p>
            <a:r>
              <a:rPr kumimoji="1" lang="ja-JP" altLang="en-US" sz="1600" dirty="0" smtClean="0"/>
              <a:t>②登録希望調査票の</a:t>
            </a:r>
            <a:endParaRPr kumimoji="1" lang="en-US" altLang="ja-JP" sz="1600" dirty="0" smtClean="0"/>
          </a:p>
          <a:p>
            <a:r>
              <a:rPr kumimoji="1" lang="ja-JP" altLang="en-US" sz="1600" dirty="0" smtClean="0"/>
              <a:t>ＱＲコードを読み取り、</a:t>
            </a:r>
            <a:endParaRPr kumimoji="1" lang="en-US" altLang="ja-JP" sz="1600" dirty="0" smtClean="0"/>
          </a:p>
          <a:p>
            <a:r>
              <a:rPr kumimoji="1" lang="ja-JP" altLang="en-US" sz="1600" b="1" dirty="0" smtClean="0">
                <a:solidFill>
                  <a:srgbClr val="FF0000"/>
                </a:solidFill>
              </a:rPr>
              <a:t>情報を登録</a:t>
            </a:r>
            <a:endParaRPr kumimoji="1" lang="ja-JP" altLang="en-US" sz="1600" b="1" dirty="0">
              <a:solidFill>
                <a:srgbClr val="FF0000"/>
              </a:solidFill>
            </a:endParaRPr>
          </a:p>
        </p:txBody>
      </p:sp>
      <p:sp>
        <p:nvSpPr>
          <p:cNvPr id="9" name="テキスト ボックス 8"/>
          <p:cNvSpPr txBox="1"/>
          <p:nvPr/>
        </p:nvSpPr>
        <p:spPr>
          <a:xfrm>
            <a:off x="5766256" y="1418108"/>
            <a:ext cx="1169551" cy="4411837"/>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sz="3200" dirty="0" smtClean="0">
                <a:solidFill>
                  <a:srgbClr val="FF0000"/>
                </a:solidFill>
              </a:rPr>
              <a:t>⑤事前審査</a:t>
            </a:r>
            <a:endParaRPr kumimoji="1" lang="en-US" altLang="ja-JP" sz="3200" dirty="0" smtClean="0">
              <a:solidFill>
                <a:srgbClr val="FF0000"/>
              </a:solidFill>
            </a:endParaRPr>
          </a:p>
          <a:p>
            <a:pPr algn="ctr"/>
            <a:r>
              <a:rPr kumimoji="1" lang="ja-JP" altLang="en-US" sz="3200" dirty="0" smtClean="0">
                <a:solidFill>
                  <a:srgbClr val="FF0000"/>
                </a:solidFill>
              </a:rPr>
              <a:t>（メールでやりとり）</a:t>
            </a:r>
            <a:endParaRPr kumimoji="1" lang="ja-JP" altLang="en-US" sz="3200" dirty="0">
              <a:solidFill>
                <a:srgbClr val="FF0000"/>
              </a:solidFill>
            </a:endParaRPr>
          </a:p>
        </p:txBody>
      </p:sp>
      <p:sp>
        <p:nvSpPr>
          <p:cNvPr id="10" name="右矢印 9"/>
          <p:cNvSpPr/>
          <p:nvPr/>
        </p:nvSpPr>
        <p:spPr>
          <a:xfrm>
            <a:off x="5155734" y="3099761"/>
            <a:ext cx="445684" cy="586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9745010" y="1425371"/>
            <a:ext cx="677108" cy="4411837"/>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sz="3200" dirty="0" smtClean="0">
                <a:solidFill>
                  <a:srgbClr val="FF0000"/>
                </a:solidFill>
              </a:rPr>
              <a:t>⑨立候補届日当日</a:t>
            </a:r>
            <a:endParaRPr kumimoji="1" lang="ja-JP" altLang="en-US" sz="3200" dirty="0">
              <a:solidFill>
                <a:srgbClr val="FF0000"/>
              </a:solidFill>
            </a:endParaRPr>
          </a:p>
        </p:txBody>
      </p:sp>
      <p:sp>
        <p:nvSpPr>
          <p:cNvPr id="14" name="テキスト ボックス 13"/>
          <p:cNvSpPr txBox="1"/>
          <p:nvPr/>
        </p:nvSpPr>
        <p:spPr>
          <a:xfrm>
            <a:off x="4512049" y="1425371"/>
            <a:ext cx="430887" cy="1721257"/>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1600" dirty="0" smtClean="0">
                <a:solidFill>
                  <a:srgbClr val="0070C0"/>
                </a:solidFill>
              </a:rPr>
              <a:t>③電子データ提供</a:t>
            </a:r>
            <a:endParaRPr kumimoji="1" lang="ja-JP" altLang="en-US" sz="1600" dirty="0">
              <a:solidFill>
                <a:srgbClr val="0070C0"/>
              </a:solidFill>
            </a:endParaRPr>
          </a:p>
        </p:txBody>
      </p:sp>
      <p:sp>
        <p:nvSpPr>
          <p:cNvPr id="15" name="テキスト ボックス 14"/>
          <p:cNvSpPr txBox="1"/>
          <p:nvPr/>
        </p:nvSpPr>
        <p:spPr>
          <a:xfrm>
            <a:off x="4388937" y="3624027"/>
            <a:ext cx="553998" cy="2213181"/>
          </a:xfrm>
          <a:prstGeom prst="rect">
            <a:avLst/>
          </a:prstGeom>
          <a:solidFill>
            <a:schemeClr val="accent2">
              <a:lumMod val="20000"/>
              <a:lumOff val="80000"/>
            </a:schemeClr>
          </a:solidFill>
          <a:ln>
            <a:solidFill>
              <a:schemeClr val="tx1"/>
            </a:solidFill>
          </a:ln>
        </p:spPr>
        <p:txBody>
          <a:bodyPr vert="eaVert" wrap="square" rtlCol="0">
            <a:spAutoFit/>
          </a:bodyPr>
          <a:lstStyle/>
          <a:p>
            <a:r>
              <a:rPr kumimoji="1" lang="ja-JP" altLang="en-US" sz="1200" dirty="0" smtClean="0">
                <a:solidFill>
                  <a:srgbClr val="00B050"/>
                </a:solidFill>
              </a:rPr>
              <a:t>④電子データダウンロード、</a:t>
            </a:r>
            <a:endParaRPr kumimoji="1" lang="en-US" altLang="ja-JP" sz="1200" dirty="0" smtClean="0">
              <a:solidFill>
                <a:srgbClr val="00B050"/>
              </a:solidFill>
            </a:endParaRPr>
          </a:p>
          <a:p>
            <a:r>
              <a:rPr kumimoji="1" lang="ja-JP" altLang="en-US" sz="1200" dirty="0" smtClean="0">
                <a:solidFill>
                  <a:srgbClr val="00B050"/>
                </a:solidFill>
              </a:rPr>
              <a:t>　データ作成</a:t>
            </a:r>
            <a:endParaRPr kumimoji="1" lang="ja-JP" altLang="en-US" sz="1200" dirty="0">
              <a:solidFill>
                <a:srgbClr val="00B050"/>
              </a:solidFill>
            </a:endParaRPr>
          </a:p>
        </p:txBody>
      </p:sp>
      <p:sp>
        <p:nvSpPr>
          <p:cNvPr id="17" name="テキスト ボックス 16"/>
          <p:cNvSpPr txBox="1"/>
          <p:nvPr/>
        </p:nvSpPr>
        <p:spPr>
          <a:xfrm>
            <a:off x="7242512" y="1425371"/>
            <a:ext cx="430887" cy="1721257"/>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sz="1600" dirty="0" smtClean="0">
                <a:solidFill>
                  <a:srgbClr val="0070C0"/>
                </a:solidFill>
              </a:rPr>
              <a:t>⑥適宜確認</a:t>
            </a:r>
            <a:endParaRPr kumimoji="1" lang="ja-JP" altLang="en-US" sz="1600" dirty="0">
              <a:solidFill>
                <a:srgbClr val="0070C0"/>
              </a:solidFill>
            </a:endParaRPr>
          </a:p>
        </p:txBody>
      </p:sp>
      <p:sp>
        <p:nvSpPr>
          <p:cNvPr id="18" name="テキスト ボックス 17"/>
          <p:cNvSpPr txBox="1"/>
          <p:nvPr/>
        </p:nvSpPr>
        <p:spPr>
          <a:xfrm>
            <a:off x="7241128" y="3610794"/>
            <a:ext cx="430887" cy="2213181"/>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sz="1600" dirty="0" smtClean="0">
                <a:solidFill>
                  <a:srgbClr val="00B050"/>
                </a:solidFill>
              </a:rPr>
              <a:t>⑦適宜修正</a:t>
            </a:r>
            <a:endParaRPr kumimoji="1" lang="ja-JP" altLang="en-US" sz="1600" dirty="0">
              <a:solidFill>
                <a:srgbClr val="00B050"/>
              </a:solidFill>
            </a:endParaRPr>
          </a:p>
        </p:txBody>
      </p:sp>
      <p:sp>
        <p:nvSpPr>
          <p:cNvPr id="21" name="テキスト ボックス 20"/>
          <p:cNvSpPr txBox="1"/>
          <p:nvPr/>
        </p:nvSpPr>
        <p:spPr>
          <a:xfrm>
            <a:off x="4265827" y="6129941"/>
            <a:ext cx="2156388" cy="369332"/>
          </a:xfrm>
          <a:prstGeom prst="rect">
            <a:avLst/>
          </a:prstGeom>
          <a:noFill/>
        </p:spPr>
        <p:txBody>
          <a:bodyPr wrap="square" rtlCol="0">
            <a:spAutoFit/>
          </a:bodyPr>
          <a:lstStyle/>
          <a:p>
            <a:r>
              <a:rPr kumimoji="1" lang="ja-JP" altLang="en-US" b="1" dirty="0" smtClean="0"/>
              <a:t>データ作成完了後</a:t>
            </a:r>
            <a:endParaRPr kumimoji="1" lang="ja-JP" altLang="en-US" b="1" dirty="0"/>
          </a:p>
        </p:txBody>
      </p:sp>
      <p:sp>
        <p:nvSpPr>
          <p:cNvPr id="23" name="右矢印 22"/>
          <p:cNvSpPr/>
          <p:nvPr/>
        </p:nvSpPr>
        <p:spPr>
          <a:xfrm>
            <a:off x="7832860" y="3099761"/>
            <a:ext cx="445684" cy="586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7650612" y="1000875"/>
            <a:ext cx="2156388" cy="369332"/>
          </a:xfrm>
          <a:prstGeom prst="rect">
            <a:avLst/>
          </a:prstGeom>
          <a:noFill/>
        </p:spPr>
        <p:txBody>
          <a:bodyPr wrap="square" rtlCol="0">
            <a:spAutoFit/>
          </a:bodyPr>
          <a:lstStyle/>
          <a:p>
            <a:r>
              <a:rPr kumimoji="1" lang="ja-JP" altLang="en-US" b="1" dirty="0" smtClean="0"/>
              <a:t>データ審査完了後</a:t>
            </a:r>
            <a:endParaRPr kumimoji="1" lang="ja-JP" altLang="en-US" b="1" dirty="0"/>
          </a:p>
        </p:txBody>
      </p:sp>
      <p:sp>
        <p:nvSpPr>
          <p:cNvPr id="19" name="テキスト ボックス 18"/>
          <p:cNvSpPr txBox="1"/>
          <p:nvPr/>
        </p:nvSpPr>
        <p:spPr>
          <a:xfrm>
            <a:off x="8402273" y="1425371"/>
            <a:ext cx="677108" cy="4411837"/>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sz="3200" dirty="0" smtClean="0">
                <a:solidFill>
                  <a:srgbClr val="FF0000"/>
                </a:solidFill>
              </a:rPr>
              <a:t>⑧最終確認（対面式）</a:t>
            </a:r>
            <a:endParaRPr kumimoji="1" lang="ja-JP" altLang="en-US" sz="3200" dirty="0">
              <a:solidFill>
                <a:srgbClr val="FF0000"/>
              </a:solidFill>
            </a:endParaRPr>
          </a:p>
        </p:txBody>
      </p:sp>
      <p:sp>
        <p:nvSpPr>
          <p:cNvPr id="20" name="右矢印 19"/>
          <p:cNvSpPr/>
          <p:nvPr/>
        </p:nvSpPr>
        <p:spPr>
          <a:xfrm>
            <a:off x="9203110" y="3099761"/>
            <a:ext cx="445684" cy="586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9265022" y="6129941"/>
            <a:ext cx="2156388" cy="369332"/>
          </a:xfrm>
          <a:prstGeom prst="rect">
            <a:avLst/>
          </a:prstGeom>
          <a:noFill/>
        </p:spPr>
        <p:txBody>
          <a:bodyPr wrap="square" rtlCol="0">
            <a:spAutoFit/>
          </a:bodyPr>
          <a:lstStyle/>
          <a:p>
            <a:r>
              <a:rPr kumimoji="1" lang="ja-JP" altLang="en-US" b="1" dirty="0" smtClean="0"/>
              <a:t>最終確認完了後</a:t>
            </a:r>
            <a:endParaRPr kumimoji="1" lang="ja-JP" altLang="en-US" b="1" dirty="0"/>
          </a:p>
        </p:txBody>
      </p:sp>
    </p:spTree>
    <p:extLst>
      <p:ext uri="{BB962C8B-B14F-4D97-AF65-F5344CB8AC3E}">
        <p14:creationId xmlns:p14="http://schemas.microsoft.com/office/powerpoint/2010/main" val="1728852914"/>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750"/>
                                        <p:tgtEl>
                                          <p:spTgt spid="3"/>
                                        </p:tgtEl>
                                      </p:cBhvr>
                                    </p:animEffect>
                                    <p:anim calcmode="lin" valueType="num">
                                      <p:cBhvr>
                                        <p:cTn id="15" dur="750" fill="hold"/>
                                        <p:tgtEl>
                                          <p:spTgt spid="3"/>
                                        </p:tgtEl>
                                        <p:attrNameLst>
                                          <p:attrName>ppt_x</p:attrName>
                                        </p:attrNameLst>
                                      </p:cBhvr>
                                      <p:tavLst>
                                        <p:tav tm="0">
                                          <p:val>
                                            <p:strVal val="#ppt_x"/>
                                          </p:val>
                                        </p:tav>
                                        <p:tav tm="100000">
                                          <p:val>
                                            <p:strVal val="#ppt_x"/>
                                          </p:val>
                                        </p:tav>
                                      </p:tavLst>
                                    </p:anim>
                                    <p:anim calcmode="lin" valueType="num">
                                      <p:cBhvr>
                                        <p:cTn id="16" dur="7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750"/>
                                        <p:tgtEl>
                                          <p:spTgt spid="4"/>
                                        </p:tgtEl>
                                      </p:cBhvr>
                                    </p:animEffect>
                                    <p:anim calcmode="lin" valueType="num">
                                      <p:cBhvr>
                                        <p:cTn id="22" dur="750" fill="hold"/>
                                        <p:tgtEl>
                                          <p:spTgt spid="4"/>
                                        </p:tgtEl>
                                        <p:attrNameLst>
                                          <p:attrName>ppt_x</p:attrName>
                                        </p:attrNameLst>
                                      </p:cBhvr>
                                      <p:tavLst>
                                        <p:tav tm="0">
                                          <p:val>
                                            <p:strVal val="#ppt_x"/>
                                          </p:val>
                                        </p:tav>
                                        <p:tav tm="100000">
                                          <p:val>
                                            <p:strVal val="#ppt_x"/>
                                          </p:val>
                                        </p:tav>
                                      </p:tavLst>
                                    </p:anim>
                                    <p:anim calcmode="lin" valueType="num">
                                      <p:cBhvr>
                                        <p:cTn id="23" dur="7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750"/>
                                        <p:tgtEl>
                                          <p:spTgt spid="7"/>
                                        </p:tgtEl>
                                      </p:cBhvr>
                                    </p:animEffect>
                                    <p:anim calcmode="lin" valueType="num">
                                      <p:cBhvr>
                                        <p:cTn id="29" dur="750" fill="hold"/>
                                        <p:tgtEl>
                                          <p:spTgt spid="7"/>
                                        </p:tgtEl>
                                        <p:attrNameLst>
                                          <p:attrName>ppt_x</p:attrName>
                                        </p:attrNameLst>
                                      </p:cBhvr>
                                      <p:tavLst>
                                        <p:tav tm="0">
                                          <p:val>
                                            <p:strVal val="#ppt_x"/>
                                          </p:val>
                                        </p:tav>
                                        <p:tav tm="100000">
                                          <p:val>
                                            <p:strVal val="#ppt_x"/>
                                          </p:val>
                                        </p:tav>
                                      </p:tavLst>
                                    </p:anim>
                                    <p:anim calcmode="lin" valueType="num">
                                      <p:cBhvr>
                                        <p:cTn id="30" dur="7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750"/>
                                        <p:tgtEl>
                                          <p:spTgt spid="8"/>
                                        </p:tgtEl>
                                      </p:cBhvr>
                                    </p:animEffect>
                                    <p:anim calcmode="lin" valueType="num">
                                      <p:cBhvr>
                                        <p:cTn id="36" dur="750" fill="hold"/>
                                        <p:tgtEl>
                                          <p:spTgt spid="8"/>
                                        </p:tgtEl>
                                        <p:attrNameLst>
                                          <p:attrName>ppt_x</p:attrName>
                                        </p:attrNameLst>
                                      </p:cBhvr>
                                      <p:tavLst>
                                        <p:tav tm="0">
                                          <p:val>
                                            <p:strVal val="#ppt_x"/>
                                          </p:val>
                                        </p:tav>
                                        <p:tav tm="100000">
                                          <p:val>
                                            <p:strVal val="#ppt_x"/>
                                          </p:val>
                                        </p:tav>
                                      </p:tavLst>
                                    </p:anim>
                                    <p:anim calcmode="lin" valueType="num">
                                      <p:cBhvr>
                                        <p:cTn id="37" dur="7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750"/>
                                        <p:tgtEl>
                                          <p:spTgt spid="14"/>
                                        </p:tgtEl>
                                      </p:cBhvr>
                                    </p:animEffect>
                                    <p:anim calcmode="lin" valueType="num">
                                      <p:cBhvr>
                                        <p:cTn id="43" dur="750" fill="hold"/>
                                        <p:tgtEl>
                                          <p:spTgt spid="14"/>
                                        </p:tgtEl>
                                        <p:attrNameLst>
                                          <p:attrName>ppt_x</p:attrName>
                                        </p:attrNameLst>
                                      </p:cBhvr>
                                      <p:tavLst>
                                        <p:tav tm="0">
                                          <p:val>
                                            <p:strVal val="#ppt_x"/>
                                          </p:val>
                                        </p:tav>
                                        <p:tav tm="100000">
                                          <p:val>
                                            <p:strVal val="#ppt_x"/>
                                          </p:val>
                                        </p:tav>
                                      </p:tavLst>
                                    </p:anim>
                                    <p:anim calcmode="lin" valueType="num">
                                      <p:cBhvr>
                                        <p:cTn id="44"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750"/>
                                        <p:tgtEl>
                                          <p:spTgt spid="15"/>
                                        </p:tgtEl>
                                      </p:cBhvr>
                                    </p:animEffect>
                                    <p:anim calcmode="lin" valueType="num">
                                      <p:cBhvr>
                                        <p:cTn id="50" dur="750" fill="hold"/>
                                        <p:tgtEl>
                                          <p:spTgt spid="15"/>
                                        </p:tgtEl>
                                        <p:attrNameLst>
                                          <p:attrName>ppt_x</p:attrName>
                                        </p:attrNameLst>
                                      </p:cBhvr>
                                      <p:tavLst>
                                        <p:tav tm="0">
                                          <p:val>
                                            <p:strVal val="#ppt_x"/>
                                          </p:val>
                                        </p:tav>
                                        <p:tav tm="100000">
                                          <p:val>
                                            <p:strVal val="#ppt_x"/>
                                          </p:val>
                                        </p:tav>
                                      </p:tavLst>
                                    </p:anim>
                                    <p:anim calcmode="lin" valueType="num">
                                      <p:cBhvr>
                                        <p:cTn id="51" dur="75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750"/>
                                        <p:tgtEl>
                                          <p:spTgt spid="21"/>
                                        </p:tgtEl>
                                      </p:cBhvr>
                                    </p:animEffect>
                                    <p:anim calcmode="lin" valueType="num">
                                      <p:cBhvr>
                                        <p:cTn id="57" dur="750" fill="hold"/>
                                        <p:tgtEl>
                                          <p:spTgt spid="21"/>
                                        </p:tgtEl>
                                        <p:attrNameLst>
                                          <p:attrName>ppt_x</p:attrName>
                                        </p:attrNameLst>
                                      </p:cBhvr>
                                      <p:tavLst>
                                        <p:tav tm="0">
                                          <p:val>
                                            <p:strVal val="#ppt_x"/>
                                          </p:val>
                                        </p:tav>
                                        <p:tav tm="100000">
                                          <p:val>
                                            <p:strVal val="#ppt_x"/>
                                          </p:val>
                                        </p:tav>
                                      </p:tavLst>
                                    </p:anim>
                                    <p:anim calcmode="lin" valueType="num">
                                      <p:cBhvr>
                                        <p:cTn id="58" dur="7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750"/>
                                        <p:tgtEl>
                                          <p:spTgt spid="10"/>
                                        </p:tgtEl>
                                      </p:cBhvr>
                                    </p:animEffect>
                                    <p:anim calcmode="lin" valueType="num">
                                      <p:cBhvr>
                                        <p:cTn id="64" dur="750" fill="hold"/>
                                        <p:tgtEl>
                                          <p:spTgt spid="10"/>
                                        </p:tgtEl>
                                        <p:attrNameLst>
                                          <p:attrName>ppt_x</p:attrName>
                                        </p:attrNameLst>
                                      </p:cBhvr>
                                      <p:tavLst>
                                        <p:tav tm="0">
                                          <p:val>
                                            <p:strVal val="#ppt_x"/>
                                          </p:val>
                                        </p:tav>
                                        <p:tav tm="100000">
                                          <p:val>
                                            <p:strVal val="#ppt_x"/>
                                          </p:val>
                                        </p:tav>
                                      </p:tavLst>
                                    </p:anim>
                                    <p:anim calcmode="lin" valueType="num">
                                      <p:cBhvr>
                                        <p:cTn id="65" dur="7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750"/>
                                        <p:tgtEl>
                                          <p:spTgt spid="9"/>
                                        </p:tgtEl>
                                      </p:cBhvr>
                                    </p:animEffect>
                                    <p:anim calcmode="lin" valueType="num">
                                      <p:cBhvr>
                                        <p:cTn id="71" dur="750" fill="hold"/>
                                        <p:tgtEl>
                                          <p:spTgt spid="9"/>
                                        </p:tgtEl>
                                        <p:attrNameLst>
                                          <p:attrName>ppt_x</p:attrName>
                                        </p:attrNameLst>
                                      </p:cBhvr>
                                      <p:tavLst>
                                        <p:tav tm="0">
                                          <p:val>
                                            <p:strVal val="#ppt_x"/>
                                          </p:val>
                                        </p:tav>
                                        <p:tav tm="100000">
                                          <p:val>
                                            <p:strVal val="#ppt_x"/>
                                          </p:val>
                                        </p:tav>
                                      </p:tavLst>
                                    </p:anim>
                                    <p:anim calcmode="lin" valueType="num">
                                      <p:cBhvr>
                                        <p:cTn id="72" dur="7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750"/>
                                        <p:tgtEl>
                                          <p:spTgt spid="17"/>
                                        </p:tgtEl>
                                      </p:cBhvr>
                                    </p:animEffect>
                                    <p:anim calcmode="lin" valueType="num">
                                      <p:cBhvr>
                                        <p:cTn id="78" dur="750" fill="hold"/>
                                        <p:tgtEl>
                                          <p:spTgt spid="17"/>
                                        </p:tgtEl>
                                        <p:attrNameLst>
                                          <p:attrName>ppt_x</p:attrName>
                                        </p:attrNameLst>
                                      </p:cBhvr>
                                      <p:tavLst>
                                        <p:tav tm="0">
                                          <p:val>
                                            <p:strVal val="#ppt_x"/>
                                          </p:val>
                                        </p:tav>
                                        <p:tav tm="100000">
                                          <p:val>
                                            <p:strVal val="#ppt_x"/>
                                          </p:val>
                                        </p:tav>
                                      </p:tavLst>
                                    </p:anim>
                                    <p:anim calcmode="lin" valueType="num">
                                      <p:cBhvr>
                                        <p:cTn id="79" dur="75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750"/>
                                        <p:tgtEl>
                                          <p:spTgt spid="18"/>
                                        </p:tgtEl>
                                      </p:cBhvr>
                                    </p:animEffect>
                                    <p:anim calcmode="lin" valueType="num">
                                      <p:cBhvr>
                                        <p:cTn id="85" dur="750" fill="hold"/>
                                        <p:tgtEl>
                                          <p:spTgt spid="18"/>
                                        </p:tgtEl>
                                        <p:attrNameLst>
                                          <p:attrName>ppt_x</p:attrName>
                                        </p:attrNameLst>
                                      </p:cBhvr>
                                      <p:tavLst>
                                        <p:tav tm="0">
                                          <p:val>
                                            <p:strVal val="#ppt_x"/>
                                          </p:val>
                                        </p:tav>
                                        <p:tav tm="100000">
                                          <p:val>
                                            <p:strVal val="#ppt_x"/>
                                          </p:val>
                                        </p:tav>
                                      </p:tavLst>
                                    </p:anim>
                                    <p:anim calcmode="lin" valueType="num">
                                      <p:cBhvr>
                                        <p:cTn id="86" dur="75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fade">
                                      <p:cBhvr>
                                        <p:cTn id="91" dur="750"/>
                                        <p:tgtEl>
                                          <p:spTgt spid="16"/>
                                        </p:tgtEl>
                                      </p:cBhvr>
                                    </p:animEffect>
                                    <p:anim calcmode="lin" valueType="num">
                                      <p:cBhvr>
                                        <p:cTn id="92" dur="750" fill="hold"/>
                                        <p:tgtEl>
                                          <p:spTgt spid="16"/>
                                        </p:tgtEl>
                                        <p:attrNameLst>
                                          <p:attrName>ppt_x</p:attrName>
                                        </p:attrNameLst>
                                      </p:cBhvr>
                                      <p:tavLst>
                                        <p:tav tm="0">
                                          <p:val>
                                            <p:strVal val="#ppt_x"/>
                                          </p:val>
                                        </p:tav>
                                        <p:tav tm="100000">
                                          <p:val>
                                            <p:strVal val="#ppt_x"/>
                                          </p:val>
                                        </p:tav>
                                      </p:tavLst>
                                    </p:anim>
                                    <p:anim calcmode="lin" valueType="num">
                                      <p:cBhvr>
                                        <p:cTn id="93" dur="75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750"/>
                                        <p:tgtEl>
                                          <p:spTgt spid="23"/>
                                        </p:tgtEl>
                                      </p:cBhvr>
                                    </p:animEffect>
                                    <p:anim calcmode="lin" valueType="num">
                                      <p:cBhvr>
                                        <p:cTn id="99" dur="750" fill="hold"/>
                                        <p:tgtEl>
                                          <p:spTgt spid="23"/>
                                        </p:tgtEl>
                                        <p:attrNameLst>
                                          <p:attrName>ppt_x</p:attrName>
                                        </p:attrNameLst>
                                      </p:cBhvr>
                                      <p:tavLst>
                                        <p:tav tm="0">
                                          <p:val>
                                            <p:strVal val="#ppt_x"/>
                                          </p:val>
                                        </p:tav>
                                        <p:tav tm="100000">
                                          <p:val>
                                            <p:strVal val="#ppt_x"/>
                                          </p:val>
                                        </p:tav>
                                      </p:tavLst>
                                    </p:anim>
                                    <p:anim calcmode="lin" valueType="num">
                                      <p:cBhvr>
                                        <p:cTn id="100"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9"/>
                                        </p:tgtEl>
                                        <p:attrNameLst>
                                          <p:attrName>style.visibility</p:attrName>
                                        </p:attrNameLst>
                                      </p:cBhvr>
                                      <p:to>
                                        <p:strVal val="visible"/>
                                      </p:to>
                                    </p:set>
                                    <p:animEffect transition="in" filter="fade">
                                      <p:cBhvr>
                                        <p:cTn id="105" dur="750"/>
                                        <p:tgtEl>
                                          <p:spTgt spid="19"/>
                                        </p:tgtEl>
                                      </p:cBhvr>
                                    </p:animEffect>
                                    <p:anim calcmode="lin" valueType="num">
                                      <p:cBhvr>
                                        <p:cTn id="106" dur="750" fill="hold"/>
                                        <p:tgtEl>
                                          <p:spTgt spid="19"/>
                                        </p:tgtEl>
                                        <p:attrNameLst>
                                          <p:attrName>ppt_x</p:attrName>
                                        </p:attrNameLst>
                                      </p:cBhvr>
                                      <p:tavLst>
                                        <p:tav tm="0">
                                          <p:val>
                                            <p:strVal val="#ppt_x"/>
                                          </p:val>
                                        </p:tav>
                                        <p:tav tm="100000">
                                          <p:val>
                                            <p:strVal val="#ppt_x"/>
                                          </p:val>
                                        </p:tav>
                                      </p:tavLst>
                                    </p:anim>
                                    <p:anim calcmode="lin" valueType="num">
                                      <p:cBhvr>
                                        <p:cTn id="107" dur="75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fade">
                                      <p:cBhvr>
                                        <p:cTn id="112" dur="750"/>
                                        <p:tgtEl>
                                          <p:spTgt spid="22"/>
                                        </p:tgtEl>
                                      </p:cBhvr>
                                    </p:animEffect>
                                    <p:anim calcmode="lin" valueType="num">
                                      <p:cBhvr>
                                        <p:cTn id="113" dur="750" fill="hold"/>
                                        <p:tgtEl>
                                          <p:spTgt spid="22"/>
                                        </p:tgtEl>
                                        <p:attrNameLst>
                                          <p:attrName>ppt_x</p:attrName>
                                        </p:attrNameLst>
                                      </p:cBhvr>
                                      <p:tavLst>
                                        <p:tav tm="0">
                                          <p:val>
                                            <p:strVal val="#ppt_x"/>
                                          </p:val>
                                        </p:tav>
                                        <p:tav tm="100000">
                                          <p:val>
                                            <p:strVal val="#ppt_x"/>
                                          </p:val>
                                        </p:tav>
                                      </p:tavLst>
                                    </p:anim>
                                    <p:anim calcmode="lin" valueType="num">
                                      <p:cBhvr>
                                        <p:cTn id="114" dur="75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0"/>
                                        </p:tgtEl>
                                        <p:attrNameLst>
                                          <p:attrName>style.visibility</p:attrName>
                                        </p:attrNameLst>
                                      </p:cBhvr>
                                      <p:to>
                                        <p:strVal val="visible"/>
                                      </p:to>
                                    </p:set>
                                    <p:animEffect transition="in" filter="fade">
                                      <p:cBhvr>
                                        <p:cTn id="119" dur="750"/>
                                        <p:tgtEl>
                                          <p:spTgt spid="20"/>
                                        </p:tgtEl>
                                      </p:cBhvr>
                                    </p:animEffect>
                                    <p:anim calcmode="lin" valueType="num">
                                      <p:cBhvr>
                                        <p:cTn id="120" dur="750" fill="hold"/>
                                        <p:tgtEl>
                                          <p:spTgt spid="20"/>
                                        </p:tgtEl>
                                        <p:attrNameLst>
                                          <p:attrName>ppt_x</p:attrName>
                                        </p:attrNameLst>
                                      </p:cBhvr>
                                      <p:tavLst>
                                        <p:tav tm="0">
                                          <p:val>
                                            <p:strVal val="#ppt_x"/>
                                          </p:val>
                                        </p:tav>
                                        <p:tav tm="100000">
                                          <p:val>
                                            <p:strVal val="#ppt_x"/>
                                          </p:val>
                                        </p:tav>
                                      </p:tavLst>
                                    </p:anim>
                                    <p:anim calcmode="lin" valueType="num">
                                      <p:cBhvr>
                                        <p:cTn id="121" dur="75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12"/>
                                        </p:tgtEl>
                                        <p:attrNameLst>
                                          <p:attrName>style.visibility</p:attrName>
                                        </p:attrNameLst>
                                      </p:cBhvr>
                                      <p:to>
                                        <p:strVal val="visible"/>
                                      </p:to>
                                    </p:set>
                                    <p:animEffect transition="in" filter="fade">
                                      <p:cBhvr>
                                        <p:cTn id="126" dur="750"/>
                                        <p:tgtEl>
                                          <p:spTgt spid="12"/>
                                        </p:tgtEl>
                                      </p:cBhvr>
                                    </p:animEffect>
                                    <p:anim calcmode="lin" valueType="num">
                                      <p:cBhvr>
                                        <p:cTn id="127" dur="750" fill="hold"/>
                                        <p:tgtEl>
                                          <p:spTgt spid="12"/>
                                        </p:tgtEl>
                                        <p:attrNameLst>
                                          <p:attrName>ppt_x</p:attrName>
                                        </p:attrNameLst>
                                      </p:cBhvr>
                                      <p:tavLst>
                                        <p:tav tm="0">
                                          <p:val>
                                            <p:strVal val="#ppt_x"/>
                                          </p:val>
                                        </p:tav>
                                        <p:tav tm="100000">
                                          <p:val>
                                            <p:strVal val="#ppt_x"/>
                                          </p:val>
                                        </p:tav>
                                      </p:tavLst>
                                    </p:anim>
                                    <p:anim calcmode="lin" valueType="num">
                                      <p:cBhvr>
                                        <p:cTn id="128"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7" grpId="0"/>
      <p:bldP spid="8" grpId="0"/>
      <p:bldP spid="9" grpId="0" animBg="1"/>
      <p:bldP spid="10" grpId="0" animBg="1"/>
      <p:bldP spid="12" grpId="0" animBg="1"/>
      <p:bldP spid="14" grpId="0" animBg="1"/>
      <p:bldP spid="15" grpId="0" animBg="1"/>
      <p:bldP spid="17" grpId="0" animBg="1"/>
      <p:bldP spid="18" grpId="0" animBg="1"/>
      <p:bldP spid="21" grpId="0"/>
      <p:bldP spid="23" grpId="0" animBg="1"/>
      <p:bldP spid="16" grpId="0"/>
      <p:bldP spid="19" grpId="0" animBg="1"/>
      <p:bldP spid="20" grpId="0" animBg="1"/>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8" y="-370929"/>
            <a:ext cx="7766936" cy="1646302"/>
          </a:xfrm>
        </p:spPr>
        <p:txBody>
          <a:bodyPr>
            <a:normAutofit/>
          </a:bodyPr>
          <a:lstStyle/>
          <a:p>
            <a:pPr algn="ctr"/>
            <a:r>
              <a:rPr kumimoji="1" lang="ja-JP" altLang="en-US" dirty="0" smtClean="0">
                <a:solidFill>
                  <a:srgbClr val="FF0000"/>
                </a:solidFill>
              </a:rPr>
              <a:t>＜電子媒体の活用①）＞</a:t>
            </a:r>
            <a:endParaRPr kumimoji="1" lang="ja-JP" altLang="en-US" dirty="0">
              <a:solidFill>
                <a:srgbClr val="FF0000"/>
              </a:solidFill>
            </a:endParaRPr>
          </a:p>
        </p:txBody>
      </p:sp>
      <p:sp>
        <p:nvSpPr>
          <p:cNvPr id="5" name="テキスト ボックス 4"/>
          <p:cNvSpPr txBox="1"/>
          <p:nvPr/>
        </p:nvSpPr>
        <p:spPr>
          <a:xfrm>
            <a:off x="1055297" y="2178322"/>
            <a:ext cx="8508521" cy="830997"/>
          </a:xfrm>
          <a:prstGeom prst="rect">
            <a:avLst/>
          </a:prstGeom>
          <a:noFill/>
        </p:spPr>
        <p:txBody>
          <a:bodyPr wrap="square" rtlCol="0">
            <a:spAutoFit/>
          </a:bodyPr>
          <a:lstStyle/>
          <a:p>
            <a:r>
              <a:rPr kumimoji="1" lang="ja-JP" altLang="en-US" sz="2400" dirty="0" smtClean="0"/>
              <a:t>　立候補予定者説明会で配布する登録票のＱＲコードを読み込み、登録を行う。</a:t>
            </a:r>
            <a:endParaRPr kumimoji="1" lang="ja-JP" altLang="en-US" sz="2400" dirty="0"/>
          </a:p>
        </p:txBody>
      </p:sp>
      <p:sp>
        <p:nvSpPr>
          <p:cNvPr id="24" name="テキスト ボックス 23"/>
          <p:cNvSpPr txBox="1"/>
          <p:nvPr/>
        </p:nvSpPr>
        <p:spPr>
          <a:xfrm>
            <a:off x="1055298" y="1716657"/>
            <a:ext cx="2317630" cy="461665"/>
          </a:xfrm>
          <a:prstGeom prst="rect">
            <a:avLst/>
          </a:prstGeom>
          <a:noFill/>
        </p:spPr>
        <p:txBody>
          <a:bodyPr wrap="square" rtlCol="0">
            <a:spAutoFit/>
          </a:bodyPr>
          <a:lstStyle/>
          <a:p>
            <a:r>
              <a:rPr kumimoji="1" lang="ja-JP" altLang="en-US" sz="2400" dirty="0" smtClean="0"/>
              <a:t>（①事前登録）</a:t>
            </a:r>
            <a:endParaRPr kumimoji="1" lang="ja-JP" altLang="en-US" sz="2400" dirty="0"/>
          </a:p>
        </p:txBody>
      </p:sp>
      <p:sp>
        <p:nvSpPr>
          <p:cNvPr id="25" name="テキスト ボックス 24"/>
          <p:cNvSpPr txBox="1"/>
          <p:nvPr/>
        </p:nvSpPr>
        <p:spPr>
          <a:xfrm>
            <a:off x="3945148" y="3067623"/>
            <a:ext cx="2513161" cy="646331"/>
          </a:xfrm>
          <a:prstGeom prst="rect">
            <a:avLst/>
          </a:prstGeom>
          <a:noFill/>
          <a:ln>
            <a:solidFill>
              <a:schemeClr val="tx1"/>
            </a:solidFill>
            <a:prstDash val="sysDash"/>
          </a:ln>
        </p:spPr>
        <p:txBody>
          <a:bodyPr wrap="square" rtlCol="0">
            <a:spAutoFit/>
          </a:bodyPr>
          <a:lstStyle/>
          <a:p>
            <a:r>
              <a:rPr kumimoji="1" lang="ja-JP" altLang="en-US" sz="3600" b="1" dirty="0" smtClean="0">
                <a:solidFill>
                  <a:srgbClr val="FF0000"/>
                </a:solidFill>
              </a:rPr>
              <a:t>登録完了後</a:t>
            </a:r>
            <a:endParaRPr kumimoji="1" lang="ja-JP" altLang="en-US" sz="3600" b="1" dirty="0">
              <a:solidFill>
                <a:srgbClr val="FF0000"/>
              </a:solidFill>
            </a:endParaRPr>
          </a:p>
        </p:txBody>
      </p:sp>
      <p:sp>
        <p:nvSpPr>
          <p:cNvPr id="26" name="テキスト ボックス 25"/>
          <p:cNvSpPr txBox="1"/>
          <p:nvPr/>
        </p:nvSpPr>
        <p:spPr>
          <a:xfrm>
            <a:off x="969031" y="4228570"/>
            <a:ext cx="8508521" cy="1569660"/>
          </a:xfrm>
          <a:prstGeom prst="rect">
            <a:avLst/>
          </a:prstGeom>
          <a:noFill/>
        </p:spPr>
        <p:txBody>
          <a:bodyPr wrap="square" rtlCol="0">
            <a:spAutoFit/>
          </a:bodyPr>
          <a:lstStyle/>
          <a:p>
            <a:r>
              <a:rPr kumimoji="1" lang="ja-JP" altLang="en-US" sz="2400" dirty="0" smtClean="0"/>
              <a:t>　後日、登録したメールアドレス宛に選挙管理委員会から</a:t>
            </a:r>
            <a:endParaRPr kumimoji="1" lang="en-US" altLang="ja-JP" sz="2400" dirty="0" smtClean="0"/>
          </a:p>
          <a:p>
            <a:r>
              <a:rPr kumimoji="1" lang="ja-JP" altLang="en-US" sz="2400" b="1" dirty="0" smtClean="0">
                <a:solidFill>
                  <a:srgbClr val="FF0000"/>
                </a:solidFill>
              </a:rPr>
              <a:t>①立候補届出書類（電子審査の対象）</a:t>
            </a:r>
            <a:endParaRPr kumimoji="1" lang="en-US" altLang="ja-JP" sz="2400" b="1" dirty="0" smtClean="0">
              <a:solidFill>
                <a:srgbClr val="FF0000"/>
              </a:solidFill>
            </a:endParaRPr>
          </a:p>
          <a:p>
            <a:r>
              <a:rPr kumimoji="1" lang="ja-JP" altLang="en-US" sz="2400" dirty="0" smtClean="0"/>
              <a:t>②公費負担関係様式</a:t>
            </a:r>
            <a:r>
              <a:rPr kumimoji="1" lang="ja-JP" altLang="en-US" sz="2400" dirty="0"/>
              <a:t>（</a:t>
            </a:r>
            <a:r>
              <a:rPr kumimoji="1" lang="ja-JP" altLang="en-US" sz="2400" dirty="0">
                <a:solidFill>
                  <a:srgbClr val="0070C0"/>
                </a:solidFill>
              </a:rPr>
              <a:t>電子審査の</a:t>
            </a:r>
            <a:r>
              <a:rPr kumimoji="1" lang="ja-JP" altLang="en-US" sz="2400" dirty="0" smtClean="0">
                <a:solidFill>
                  <a:srgbClr val="0070C0"/>
                </a:solidFill>
              </a:rPr>
              <a:t>対象外</a:t>
            </a:r>
            <a:r>
              <a:rPr kumimoji="1" lang="ja-JP" altLang="en-US" sz="2400" dirty="0" smtClean="0"/>
              <a:t>）</a:t>
            </a:r>
            <a:endParaRPr kumimoji="1" lang="en-US" altLang="ja-JP" sz="2400" dirty="0" smtClean="0"/>
          </a:p>
          <a:p>
            <a:r>
              <a:rPr kumimoji="1" lang="ja-JP" altLang="en-US" sz="2400" dirty="0" smtClean="0"/>
              <a:t>③収支報告書様式</a:t>
            </a:r>
            <a:r>
              <a:rPr kumimoji="1" lang="ja-JP" altLang="en-US" sz="2400" dirty="0"/>
              <a:t>（</a:t>
            </a:r>
            <a:r>
              <a:rPr kumimoji="1" lang="ja-JP" altLang="en-US" sz="2400" dirty="0">
                <a:solidFill>
                  <a:srgbClr val="0070C0"/>
                </a:solidFill>
              </a:rPr>
              <a:t>電子審査の</a:t>
            </a:r>
            <a:r>
              <a:rPr kumimoji="1" lang="ja-JP" altLang="en-US" sz="2400" dirty="0" smtClean="0">
                <a:solidFill>
                  <a:srgbClr val="0070C0"/>
                </a:solidFill>
              </a:rPr>
              <a:t>対象外</a:t>
            </a:r>
            <a:r>
              <a:rPr kumimoji="1" lang="ja-JP" altLang="en-US" sz="2400" dirty="0" smtClean="0"/>
              <a:t>）</a:t>
            </a:r>
            <a:endParaRPr kumimoji="1" lang="en-US" altLang="ja-JP" sz="2400" dirty="0" smtClean="0"/>
          </a:p>
        </p:txBody>
      </p:sp>
      <p:sp>
        <p:nvSpPr>
          <p:cNvPr id="27" name="テキスト ボックス 26"/>
          <p:cNvSpPr txBox="1"/>
          <p:nvPr/>
        </p:nvSpPr>
        <p:spPr>
          <a:xfrm>
            <a:off x="1055296" y="5984307"/>
            <a:ext cx="8508521" cy="461665"/>
          </a:xfrm>
          <a:prstGeom prst="rect">
            <a:avLst/>
          </a:prstGeom>
          <a:noFill/>
        </p:spPr>
        <p:txBody>
          <a:bodyPr wrap="square" rtlCol="0">
            <a:spAutoFit/>
          </a:bodyPr>
          <a:lstStyle/>
          <a:p>
            <a:r>
              <a:rPr kumimoji="1" lang="ja-JP" altLang="en-US" sz="2400" dirty="0" smtClean="0"/>
              <a:t>　をダウンロードできるＵＲＬが送られます。</a:t>
            </a:r>
            <a:endParaRPr kumimoji="1" lang="en-US" altLang="ja-JP" sz="2400" dirty="0" smtClean="0"/>
          </a:p>
        </p:txBody>
      </p:sp>
    </p:spTree>
    <p:extLst>
      <p:ext uri="{BB962C8B-B14F-4D97-AF65-F5344CB8AC3E}">
        <p14:creationId xmlns:p14="http://schemas.microsoft.com/office/powerpoint/2010/main" val="77522776"/>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ppt_x"/>
                                          </p:val>
                                        </p:tav>
                                        <p:tav tm="100000">
                                          <p:val>
                                            <p:strVal val="#ppt_x"/>
                                          </p:val>
                                        </p:tav>
                                      </p:tavLst>
                                    </p:anim>
                                    <p:anim calcmode="lin" valueType="num">
                                      <p:cBhvr additive="base">
                                        <p:cTn id="15"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750" fill="hold"/>
                                        <p:tgtEl>
                                          <p:spTgt spid="5"/>
                                        </p:tgtEl>
                                        <p:attrNameLst>
                                          <p:attrName>ppt_x</p:attrName>
                                        </p:attrNameLst>
                                      </p:cBhvr>
                                      <p:tavLst>
                                        <p:tav tm="0">
                                          <p:val>
                                            <p:strVal val="#ppt_x"/>
                                          </p:val>
                                        </p:tav>
                                        <p:tav tm="100000">
                                          <p:val>
                                            <p:strVal val="#ppt_x"/>
                                          </p:val>
                                        </p:tav>
                                      </p:tavLst>
                                    </p:anim>
                                    <p:anim calcmode="lin" valueType="num">
                                      <p:cBhvr additive="base">
                                        <p:cTn id="21" dur="7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75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750" fill="hold"/>
                                        <p:tgtEl>
                                          <p:spTgt spid="26"/>
                                        </p:tgtEl>
                                        <p:attrNameLst>
                                          <p:attrName>ppt_x</p:attrName>
                                        </p:attrNameLst>
                                      </p:cBhvr>
                                      <p:tavLst>
                                        <p:tav tm="0">
                                          <p:val>
                                            <p:strVal val="#ppt_x"/>
                                          </p:val>
                                        </p:tav>
                                        <p:tav tm="100000">
                                          <p:val>
                                            <p:strVal val="#ppt_x"/>
                                          </p:val>
                                        </p:tav>
                                      </p:tavLst>
                                    </p:anim>
                                    <p:anim calcmode="lin" valueType="num">
                                      <p:cBhvr additive="base">
                                        <p:cTn id="32" dur="75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750" fill="hold"/>
                                        <p:tgtEl>
                                          <p:spTgt spid="27"/>
                                        </p:tgtEl>
                                        <p:attrNameLst>
                                          <p:attrName>ppt_x</p:attrName>
                                        </p:attrNameLst>
                                      </p:cBhvr>
                                      <p:tavLst>
                                        <p:tav tm="0">
                                          <p:val>
                                            <p:strVal val="#ppt_x"/>
                                          </p:val>
                                        </p:tav>
                                        <p:tav tm="100000">
                                          <p:val>
                                            <p:strVal val="#ppt_x"/>
                                          </p:val>
                                        </p:tav>
                                      </p:tavLst>
                                    </p:anim>
                                    <p:anim calcmode="lin" valueType="num">
                                      <p:cBhvr additive="base">
                                        <p:cTn id="38" dur="75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24" grpId="0"/>
      <p:bldP spid="25" grpId="0" animBg="1"/>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8" y="-370929"/>
            <a:ext cx="7766936" cy="1646302"/>
          </a:xfrm>
        </p:spPr>
        <p:txBody>
          <a:bodyPr>
            <a:normAutofit/>
          </a:bodyPr>
          <a:lstStyle/>
          <a:p>
            <a:pPr algn="ctr"/>
            <a:r>
              <a:rPr lang="ja-JP" altLang="en-US" dirty="0">
                <a:solidFill>
                  <a:srgbClr val="FF0000"/>
                </a:solidFill>
              </a:rPr>
              <a:t>＜電子媒体の活用</a:t>
            </a:r>
            <a:r>
              <a:rPr lang="ja-JP" altLang="en-US" dirty="0" smtClean="0">
                <a:solidFill>
                  <a:srgbClr val="FF0000"/>
                </a:solidFill>
              </a:rPr>
              <a:t>②</a:t>
            </a:r>
            <a:r>
              <a:rPr kumimoji="1" lang="ja-JP" altLang="en-US" dirty="0" smtClean="0">
                <a:solidFill>
                  <a:srgbClr val="FF0000"/>
                </a:solidFill>
              </a:rPr>
              <a:t>＞</a:t>
            </a:r>
            <a:endParaRPr kumimoji="1" lang="ja-JP" altLang="en-US" dirty="0">
              <a:solidFill>
                <a:srgbClr val="FF0000"/>
              </a:solidFill>
            </a:endParaRPr>
          </a:p>
        </p:txBody>
      </p:sp>
      <p:sp>
        <p:nvSpPr>
          <p:cNvPr id="5" name="テキスト ボックス 4"/>
          <p:cNvSpPr txBox="1"/>
          <p:nvPr/>
        </p:nvSpPr>
        <p:spPr>
          <a:xfrm>
            <a:off x="1055297" y="2178322"/>
            <a:ext cx="8508521" cy="461665"/>
          </a:xfrm>
          <a:prstGeom prst="rect">
            <a:avLst/>
          </a:prstGeom>
          <a:noFill/>
        </p:spPr>
        <p:txBody>
          <a:bodyPr wrap="square" rtlCol="0">
            <a:spAutoFit/>
          </a:bodyPr>
          <a:lstStyle/>
          <a:p>
            <a:r>
              <a:rPr kumimoji="1" lang="ja-JP" altLang="en-US" sz="2400" dirty="0" smtClean="0"/>
              <a:t>　</a:t>
            </a:r>
            <a:endParaRPr kumimoji="1" lang="ja-JP" altLang="en-US" sz="2400" dirty="0"/>
          </a:p>
        </p:txBody>
      </p:sp>
      <p:sp>
        <p:nvSpPr>
          <p:cNvPr id="24" name="テキスト ボックス 23"/>
          <p:cNvSpPr txBox="1"/>
          <p:nvPr/>
        </p:nvSpPr>
        <p:spPr>
          <a:xfrm>
            <a:off x="1055297" y="1716657"/>
            <a:ext cx="4373594" cy="461665"/>
          </a:xfrm>
          <a:prstGeom prst="rect">
            <a:avLst/>
          </a:prstGeom>
          <a:noFill/>
        </p:spPr>
        <p:txBody>
          <a:bodyPr wrap="square" rtlCol="0">
            <a:spAutoFit/>
          </a:bodyPr>
          <a:lstStyle/>
          <a:p>
            <a:r>
              <a:rPr kumimoji="1" lang="ja-JP" altLang="en-US" sz="2400" dirty="0" smtClean="0"/>
              <a:t>（②データの</a:t>
            </a:r>
            <a:r>
              <a:rPr kumimoji="1" lang="ja-JP" altLang="en-US" sz="2400" dirty="0"/>
              <a:t>ダウンロード</a:t>
            </a:r>
            <a:r>
              <a:rPr kumimoji="1" lang="ja-JP" altLang="en-US" sz="2400" dirty="0" smtClean="0"/>
              <a:t>）</a:t>
            </a:r>
            <a:endParaRPr kumimoji="1" lang="ja-JP" altLang="en-US" sz="2400" dirty="0"/>
          </a:p>
        </p:txBody>
      </p:sp>
      <p:sp>
        <p:nvSpPr>
          <p:cNvPr id="26" name="テキスト ボックス 25"/>
          <p:cNvSpPr txBox="1"/>
          <p:nvPr/>
        </p:nvSpPr>
        <p:spPr>
          <a:xfrm>
            <a:off x="1354344" y="2178322"/>
            <a:ext cx="8508521" cy="1200329"/>
          </a:xfrm>
          <a:prstGeom prst="rect">
            <a:avLst/>
          </a:prstGeom>
          <a:noFill/>
        </p:spPr>
        <p:txBody>
          <a:bodyPr wrap="square" rtlCol="0">
            <a:spAutoFit/>
          </a:bodyPr>
          <a:lstStyle/>
          <a:p>
            <a:r>
              <a:rPr kumimoji="1" lang="ja-JP" altLang="en-US" sz="2400" b="1" dirty="0" smtClean="0">
                <a:solidFill>
                  <a:srgbClr val="FF0000"/>
                </a:solidFill>
              </a:rPr>
              <a:t>①立候補届出書類（電子審査の対象）</a:t>
            </a:r>
            <a:endParaRPr kumimoji="1" lang="en-US" altLang="ja-JP" sz="2400" b="1" dirty="0" smtClean="0">
              <a:solidFill>
                <a:srgbClr val="FF0000"/>
              </a:solidFill>
            </a:endParaRPr>
          </a:p>
          <a:p>
            <a:r>
              <a:rPr kumimoji="1" lang="ja-JP" altLang="en-US" sz="2400" dirty="0" smtClean="0"/>
              <a:t>②公費負担関係様式</a:t>
            </a:r>
            <a:r>
              <a:rPr kumimoji="1" lang="ja-JP" altLang="en-US" sz="2400" dirty="0"/>
              <a:t>（</a:t>
            </a:r>
            <a:r>
              <a:rPr kumimoji="1" lang="ja-JP" altLang="en-US" sz="2400" b="1" dirty="0">
                <a:solidFill>
                  <a:srgbClr val="0070C0"/>
                </a:solidFill>
              </a:rPr>
              <a:t>電子審査の</a:t>
            </a:r>
            <a:r>
              <a:rPr kumimoji="1" lang="ja-JP" altLang="en-US" sz="2400" b="1" dirty="0" smtClean="0">
                <a:solidFill>
                  <a:srgbClr val="0070C0"/>
                </a:solidFill>
              </a:rPr>
              <a:t>対象外</a:t>
            </a:r>
            <a:r>
              <a:rPr kumimoji="1" lang="ja-JP" altLang="en-US" sz="2400" dirty="0" smtClean="0"/>
              <a:t>）</a:t>
            </a:r>
            <a:endParaRPr kumimoji="1" lang="en-US" altLang="ja-JP" sz="2400" dirty="0" smtClean="0"/>
          </a:p>
          <a:p>
            <a:r>
              <a:rPr kumimoji="1" lang="ja-JP" altLang="en-US" sz="2400" dirty="0" smtClean="0"/>
              <a:t>③収支報告書様式</a:t>
            </a:r>
            <a:r>
              <a:rPr kumimoji="1" lang="ja-JP" altLang="en-US" sz="2400" dirty="0"/>
              <a:t>（</a:t>
            </a:r>
            <a:r>
              <a:rPr kumimoji="1" lang="ja-JP" altLang="en-US" sz="2400" b="1" dirty="0">
                <a:solidFill>
                  <a:srgbClr val="0070C0"/>
                </a:solidFill>
              </a:rPr>
              <a:t>電子審査の</a:t>
            </a:r>
            <a:r>
              <a:rPr kumimoji="1" lang="ja-JP" altLang="en-US" sz="2400" b="1" dirty="0" smtClean="0">
                <a:solidFill>
                  <a:srgbClr val="0070C0"/>
                </a:solidFill>
              </a:rPr>
              <a:t>対象外</a:t>
            </a:r>
            <a:r>
              <a:rPr kumimoji="1" lang="ja-JP" altLang="en-US" sz="2400" dirty="0" smtClean="0"/>
              <a:t>）</a:t>
            </a:r>
            <a:endParaRPr kumimoji="1" lang="en-US" altLang="ja-JP" sz="2400" dirty="0" smtClean="0"/>
          </a:p>
        </p:txBody>
      </p:sp>
      <p:sp>
        <p:nvSpPr>
          <p:cNvPr id="27" name="テキスト ボックス 26"/>
          <p:cNvSpPr txBox="1"/>
          <p:nvPr/>
        </p:nvSpPr>
        <p:spPr>
          <a:xfrm>
            <a:off x="1098428" y="4155822"/>
            <a:ext cx="8508521" cy="1938992"/>
          </a:xfrm>
          <a:prstGeom prst="rect">
            <a:avLst/>
          </a:prstGeom>
          <a:noFill/>
        </p:spPr>
        <p:txBody>
          <a:bodyPr wrap="square" rtlCol="0">
            <a:spAutoFit/>
          </a:bodyPr>
          <a:lstStyle/>
          <a:p>
            <a:r>
              <a:rPr kumimoji="1" lang="ja-JP" altLang="en-US" sz="2400" dirty="0" smtClean="0"/>
              <a:t>（注意）　</a:t>
            </a:r>
            <a:endParaRPr kumimoji="1" lang="en-US" altLang="ja-JP" sz="2400" dirty="0" smtClean="0"/>
          </a:p>
          <a:p>
            <a:r>
              <a:rPr kumimoji="1" lang="ja-JP" altLang="en-US" sz="2400" dirty="0" smtClean="0"/>
              <a:t>　上記のうち、</a:t>
            </a:r>
            <a:r>
              <a:rPr kumimoji="1" lang="ja-JP" altLang="en-US" sz="2400" b="1" dirty="0" smtClean="0">
                <a:solidFill>
                  <a:srgbClr val="FF0000"/>
                </a:solidFill>
              </a:rPr>
              <a:t>①は電子審査の対象</a:t>
            </a:r>
            <a:r>
              <a:rPr kumimoji="1" lang="ja-JP" altLang="en-US" sz="2400" dirty="0" smtClean="0"/>
              <a:t>となっていますが、</a:t>
            </a:r>
            <a:endParaRPr kumimoji="1" lang="en-US" altLang="ja-JP" sz="2400" dirty="0" smtClean="0"/>
          </a:p>
          <a:p>
            <a:r>
              <a:rPr kumimoji="1" lang="ja-JP" altLang="en-US" sz="2400" b="1" dirty="0" smtClean="0">
                <a:solidFill>
                  <a:srgbClr val="0070C0"/>
                </a:solidFill>
              </a:rPr>
              <a:t>②及び③については、電子審査の対象外</a:t>
            </a:r>
            <a:r>
              <a:rPr kumimoji="1" lang="ja-JP" altLang="en-US" sz="2400" dirty="0" smtClean="0"/>
              <a:t>となります。</a:t>
            </a:r>
            <a:endParaRPr kumimoji="1" lang="en-US" altLang="ja-JP" sz="2400" dirty="0" smtClean="0"/>
          </a:p>
          <a:p>
            <a:r>
              <a:rPr kumimoji="1" lang="ja-JP" altLang="en-US" sz="2400" dirty="0" smtClean="0"/>
              <a:t>そのため、受領データを活用し、従来通り対面での審査を受けていただきますようお願いいたします。</a:t>
            </a:r>
            <a:endParaRPr kumimoji="1" lang="en-US" altLang="ja-JP" sz="2400" dirty="0" smtClean="0"/>
          </a:p>
        </p:txBody>
      </p:sp>
    </p:spTree>
    <p:extLst>
      <p:ext uri="{BB962C8B-B14F-4D97-AF65-F5344CB8AC3E}">
        <p14:creationId xmlns:p14="http://schemas.microsoft.com/office/powerpoint/2010/main" val="3773150912"/>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ppt_x"/>
                                          </p:val>
                                        </p:tav>
                                        <p:tav tm="100000">
                                          <p:val>
                                            <p:strVal val="#ppt_x"/>
                                          </p:val>
                                        </p:tav>
                                      </p:tavLst>
                                    </p:anim>
                                    <p:anim calcmode="lin" valueType="num">
                                      <p:cBhvr additive="base">
                                        <p:cTn id="15"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1000" fill="hold"/>
                                        <p:tgtEl>
                                          <p:spTgt spid="5"/>
                                        </p:tgtEl>
                                        <p:attrNameLst>
                                          <p:attrName>ppt_x</p:attrName>
                                        </p:attrNameLst>
                                      </p:cBhvr>
                                      <p:tavLst>
                                        <p:tav tm="0">
                                          <p:val>
                                            <p:strVal val="#ppt_x"/>
                                          </p:val>
                                        </p:tav>
                                        <p:tav tm="100000">
                                          <p:val>
                                            <p:strVal val="#ppt_x"/>
                                          </p:val>
                                        </p:tav>
                                      </p:tavLst>
                                    </p:anim>
                                    <p:anim calcmode="lin" valueType="num">
                                      <p:cBhvr additive="base">
                                        <p:cTn id="21"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750" fill="hold"/>
                                        <p:tgtEl>
                                          <p:spTgt spid="26"/>
                                        </p:tgtEl>
                                        <p:attrNameLst>
                                          <p:attrName>ppt_x</p:attrName>
                                        </p:attrNameLst>
                                      </p:cBhvr>
                                      <p:tavLst>
                                        <p:tav tm="0">
                                          <p:val>
                                            <p:strVal val="#ppt_x"/>
                                          </p:val>
                                        </p:tav>
                                        <p:tav tm="100000">
                                          <p:val>
                                            <p:strVal val="#ppt_x"/>
                                          </p:val>
                                        </p:tav>
                                      </p:tavLst>
                                    </p:anim>
                                    <p:anim calcmode="lin" valueType="num">
                                      <p:cBhvr additive="base">
                                        <p:cTn id="27" dur="75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 calcmode="lin" valueType="num">
                                      <p:cBhvr additive="base">
                                        <p:cTn id="32" dur="750" fill="hold"/>
                                        <p:tgtEl>
                                          <p:spTgt spid="27"/>
                                        </p:tgtEl>
                                        <p:attrNameLst>
                                          <p:attrName>ppt_x</p:attrName>
                                        </p:attrNameLst>
                                      </p:cBhvr>
                                      <p:tavLst>
                                        <p:tav tm="0">
                                          <p:val>
                                            <p:strVal val="#ppt_x"/>
                                          </p:val>
                                        </p:tav>
                                        <p:tav tm="100000">
                                          <p:val>
                                            <p:strVal val="#ppt_x"/>
                                          </p:val>
                                        </p:tav>
                                      </p:tavLst>
                                    </p:anim>
                                    <p:anim calcmode="lin" valueType="num">
                                      <p:cBhvr additive="base">
                                        <p:cTn id="33" dur="75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24"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8" y="-370929"/>
            <a:ext cx="7766936" cy="1646302"/>
          </a:xfrm>
        </p:spPr>
        <p:txBody>
          <a:bodyPr>
            <a:normAutofit/>
          </a:bodyPr>
          <a:lstStyle/>
          <a:p>
            <a:pPr algn="ctr"/>
            <a:r>
              <a:rPr lang="ja-JP" altLang="en-US" dirty="0">
                <a:solidFill>
                  <a:srgbClr val="FF0000"/>
                </a:solidFill>
              </a:rPr>
              <a:t>＜電子媒体の活用</a:t>
            </a:r>
            <a:r>
              <a:rPr lang="ja-JP" altLang="en-US" dirty="0" smtClean="0">
                <a:solidFill>
                  <a:srgbClr val="FF0000"/>
                </a:solidFill>
              </a:rPr>
              <a:t>③</a:t>
            </a:r>
            <a:r>
              <a:rPr kumimoji="1" lang="ja-JP" altLang="en-US" dirty="0" smtClean="0">
                <a:solidFill>
                  <a:srgbClr val="FF0000"/>
                </a:solidFill>
              </a:rPr>
              <a:t>＞</a:t>
            </a:r>
            <a:endParaRPr kumimoji="1" lang="ja-JP" altLang="en-US" dirty="0">
              <a:solidFill>
                <a:srgbClr val="FF0000"/>
              </a:solidFill>
            </a:endParaRPr>
          </a:p>
        </p:txBody>
      </p:sp>
      <p:sp>
        <p:nvSpPr>
          <p:cNvPr id="5" name="テキスト ボックス 4"/>
          <p:cNvSpPr txBox="1"/>
          <p:nvPr/>
        </p:nvSpPr>
        <p:spPr>
          <a:xfrm>
            <a:off x="1055297" y="2178322"/>
            <a:ext cx="8508521" cy="461665"/>
          </a:xfrm>
          <a:prstGeom prst="rect">
            <a:avLst/>
          </a:prstGeom>
          <a:noFill/>
        </p:spPr>
        <p:txBody>
          <a:bodyPr wrap="square" rtlCol="0">
            <a:spAutoFit/>
          </a:bodyPr>
          <a:lstStyle/>
          <a:p>
            <a:r>
              <a:rPr kumimoji="1" lang="ja-JP" altLang="en-US" sz="2400" dirty="0" smtClean="0"/>
              <a:t>　</a:t>
            </a:r>
            <a:endParaRPr kumimoji="1" lang="ja-JP" altLang="en-US" sz="2400" dirty="0"/>
          </a:p>
        </p:txBody>
      </p:sp>
      <p:sp>
        <p:nvSpPr>
          <p:cNvPr id="24" name="テキスト ボックス 23"/>
          <p:cNvSpPr txBox="1"/>
          <p:nvPr/>
        </p:nvSpPr>
        <p:spPr>
          <a:xfrm>
            <a:off x="986284" y="1223223"/>
            <a:ext cx="6208145" cy="461665"/>
          </a:xfrm>
          <a:prstGeom prst="rect">
            <a:avLst/>
          </a:prstGeom>
          <a:noFill/>
        </p:spPr>
        <p:txBody>
          <a:bodyPr wrap="square" rtlCol="0">
            <a:spAutoFit/>
          </a:bodyPr>
          <a:lstStyle/>
          <a:p>
            <a:r>
              <a:rPr kumimoji="1" lang="ja-JP" altLang="en-US" sz="2400" dirty="0" smtClean="0"/>
              <a:t>（③</a:t>
            </a:r>
            <a:r>
              <a:rPr kumimoji="1" lang="en-US" altLang="ja-JP" sz="2400" dirty="0" smtClean="0"/>
              <a:t>-1</a:t>
            </a:r>
            <a:r>
              <a:rPr kumimoji="1" lang="ja-JP" altLang="en-US" sz="2400" b="1" dirty="0" smtClean="0">
                <a:solidFill>
                  <a:srgbClr val="FF0000"/>
                </a:solidFill>
              </a:rPr>
              <a:t>立候補</a:t>
            </a:r>
            <a:r>
              <a:rPr kumimoji="1" lang="ja-JP" altLang="en-US" sz="2400" b="1" dirty="0">
                <a:solidFill>
                  <a:srgbClr val="FF0000"/>
                </a:solidFill>
              </a:rPr>
              <a:t>届出書類</a:t>
            </a:r>
            <a:r>
              <a:rPr kumimoji="1" lang="ja-JP" altLang="en-US" sz="2400" dirty="0" smtClean="0"/>
              <a:t>データの作成）</a:t>
            </a:r>
            <a:endParaRPr kumimoji="1" lang="ja-JP" altLang="en-US" sz="2400" dirty="0"/>
          </a:p>
        </p:txBody>
      </p:sp>
      <p:pic>
        <p:nvPicPr>
          <p:cNvPr id="3" name="図 2"/>
          <p:cNvPicPr>
            <a:picLocks noChangeAspect="1"/>
          </p:cNvPicPr>
          <p:nvPr/>
        </p:nvPicPr>
        <p:blipFill>
          <a:blip r:embed="rId2"/>
          <a:stretch>
            <a:fillRect/>
          </a:stretch>
        </p:blipFill>
        <p:spPr>
          <a:xfrm>
            <a:off x="1309380" y="2234129"/>
            <a:ext cx="4641803" cy="4355025"/>
          </a:xfrm>
          <a:prstGeom prst="rect">
            <a:avLst/>
          </a:prstGeom>
          <a:ln>
            <a:solidFill>
              <a:schemeClr val="tx1"/>
            </a:solidFill>
          </a:ln>
        </p:spPr>
      </p:pic>
      <p:sp>
        <p:nvSpPr>
          <p:cNvPr id="8" name="テキスト ボックス 7"/>
          <p:cNvSpPr txBox="1"/>
          <p:nvPr/>
        </p:nvSpPr>
        <p:spPr>
          <a:xfrm>
            <a:off x="986285" y="1716657"/>
            <a:ext cx="6823496" cy="461665"/>
          </a:xfrm>
          <a:prstGeom prst="rect">
            <a:avLst/>
          </a:prstGeom>
          <a:noFill/>
        </p:spPr>
        <p:txBody>
          <a:bodyPr wrap="square" rtlCol="0">
            <a:spAutoFit/>
          </a:bodyPr>
          <a:lstStyle/>
          <a:p>
            <a:r>
              <a:rPr kumimoji="1" lang="ja-JP" altLang="en-US" sz="2400" dirty="0"/>
              <a:t>　</a:t>
            </a:r>
            <a:r>
              <a:rPr kumimoji="1" lang="ja-JP" altLang="en-US" sz="2400" u="sng" dirty="0" smtClean="0"/>
              <a:t>ステップ①　入力前回答項目を選択する。</a:t>
            </a:r>
            <a:endParaRPr kumimoji="1" lang="ja-JP" altLang="en-US" sz="2400" u="sng" dirty="0"/>
          </a:p>
        </p:txBody>
      </p:sp>
    </p:spTree>
    <p:extLst>
      <p:ext uri="{BB962C8B-B14F-4D97-AF65-F5344CB8AC3E}">
        <p14:creationId xmlns:p14="http://schemas.microsoft.com/office/powerpoint/2010/main" val="652241570"/>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ppt_x"/>
                                          </p:val>
                                        </p:tav>
                                        <p:tav tm="100000">
                                          <p:val>
                                            <p:strVal val="#ppt_x"/>
                                          </p:val>
                                        </p:tav>
                                      </p:tavLst>
                                    </p:anim>
                                    <p:anim calcmode="lin" valueType="num">
                                      <p:cBhvr additive="base">
                                        <p:cTn id="15"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200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750" fill="hold"/>
                                        <p:tgtEl>
                                          <p:spTgt spid="8"/>
                                        </p:tgtEl>
                                        <p:attrNameLst>
                                          <p:attrName>ppt_x</p:attrName>
                                        </p:attrNameLst>
                                      </p:cBhvr>
                                      <p:tavLst>
                                        <p:tav tm="0">
                                          <p:val>
                                            <p:strVal val="#ppt_x"/>
                                          </p:val>
                                        </p:tav>
                                        <p:tav tm="100000">
                                          <p:val>
                                            <p:strVal val="#ppt_x"/>
                                          </p:val>
                                        </p:tav>
                                      </p:tavLst>
                                    </p:anim>
                                    <p:anim calcmode="lin" valueType="num">
                                      <p:cBhvr additive="base">
                                        <p:cTn id="21" dur="7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200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750" fill="hold"/>
                                        <p:tgtEl>
                                          <p:spTgt spid="3"/>
                                        </p:tgtEl>
                                        <p:attrNameLst>
                                          <p:attrName>ppt_x</p:attrName>
                                        </p:attrNameLst>
                                      </p:cBhvr>
                                      <p:tavLst>
                                        <p:tav tm="0">
                                          <p:val>
                                            <p:strVal val="#ppt_x"/>
                                          </p:val>
                                        </p:tav>
                                        <p:tav tm="100000">
                                          <p:val>
                                            <p:strVal val="#ppt_x"/>
                                          </p:val>
                                        </p:tav>
                                      </p:tavLst>
                                    </p:anim>
                                    <p:anim calcmode="lin" valueType="num">
                                      <p:cBhvr additive="base">
                                        <p:cTn id="27"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2298" y="-370929"/>
            <a:ext cx="7766936" cy="1646302"/>
          </a:xfrm>
        </p:spPr>
        <p:txBody>
          <a:bodyPr>
            <a:normAutofit/>
          </a:bodyPr>
          <a:lstStyle/>
          <a:p>
            <a:pPr algn="ctr"/>
            <a:r>
              <a:rPr lang="ja-JP" altLang="en-US" dirty="0">
                <a:solidFill>
                  <a:srgbClr val="FF0000"/>
                </a:solidFill>
              </a:rPr>
              <a:t>＜電子媒体の</a:t>
            </a:r>
            <a:r>
              <a:rPr lang="ja-JP" altLang="en-US" dirty="0" smtClean="0">
                <a:solidFill>
                  <a:srgbClr val="FF0000"/>
                </a:solidFill>
              </a:rPr>
              <a:t>活用③</a:t>
            </a:r>
            <a:r>
              <a:rPr kumimoji="1" lang="ja-JP" altLang="en-US" dirty="0" smtClean="0">
                <a:solidFill>
                  <a:srgbClr val="FF0000"/>
                </a:solidFill>
              </a:rPr>
              <a:t>＞</a:t>
            </a:r>
            <a:endParaRPr kumimoji="1" lang="ja-JP" altLang="en-US" dirty="0">
              <a:solidFill>
                <a:srgbClr val="FF0000"/>
              </a:solidFill>
            </a:endParaRPr>
          </a:p>
        </p:txBody>
      </p:sp>
      <p:sp>
        <p:nvSpPr>
          <p:cNvPr id="5" name="テキスト ボックス 4"/>
          <p:cNvSpPr txBox="1"/>
          <p:nvPr/>
        </p:nvSpPr>
        <p:spPr>
          <a:xfrm>
            <a:off x="6687917" y="3567636"/>
            <a:ext cx="4264326" cy="830997"/>
          </a:xfrm>
          <a:prstGeom prst="rect">
            <a:avLst/>
          </a:prstGeom>
          <a:noFill/>
        </p:spPr>
        <p:txBody>
          <a:bodyPr wrap="square" rtlCol="0">
            <a:spAutoFit/>
          </a:bodyPr>
          <a:lstStyle/>
          <a:p>
            <a:r>
              <a:rPr kumimoji="1" lang="en-US" altLang="ja-JP" sz="2400" b="1" dirty="0" smtClean="0">
                <a:solidFill>
                  <a:srgbClr val="FF0000"/>
                </a:solidFill>
              </a:rPr>
              <a:t>※</a:t>
            </a:r>
            <a:r>
              <a:rPr kumimoji="1" lang="ja-JP" altLang="en-US" sz="2400" b="1" dirty="0" smtClean="0">
                <a:solidFill>
                  <a:srgbClr val="FF0000"/>
                </a:solidFill>
              </a:rPr>
              <a:t>注意</a:t>
            </a:r>
            <a:r>
              <a:rPr kumimoji="1" lang="ja-JP" altLang="en-US" sz="2400" b="1" dirty="0">
                <a:solidFill>
                  <a:srgbClr val="FF0000"/>
                </a:solidFill>
              </a:rPr>
              <a:t>事項</a:t>
            </a:r>
            <a:r>
              <a:rPr kumimoji="1" lang="ja-JP" altLang="en-US" sz="2400" b="1" dirty="0" smtClean="0">
                <a:solidFill>
                  <a:srgbClr val="FF0000"/>
                </a:solidFill>
              </a:rPr>
              <a:t>や</a:t>
            </a:r>
            <a:endParaRPr kumimoji="1" lang="en-US" altLang="ja-JP" sz="2400" b="1" dirty="0" smtClean="0">
              <a:solidFill>
                <a:srgbClr val="FF0000"/>
              </a:solidFill>
            </a:endParaRPr>
          </a:p>
          <a:p>
            <a:r>
              <a:rPr kumimoji="1" lang="ja-JP" altLang="en-US" sz="2400" b="1" dirty="0" smtClean="0">
                <a:solidFill>
                  <a:srgbClr val="FF0000"/>
                </a:solidFill>
              </a:rPr>
              <a:t>エラーメッセージに注意する。</a:t>
            </a:r>
            <a:endParaRPr kumimoji="1" lang="ja-JP" altLang="en-US" sz="2400" b="1" dirty="0">
              <a:solidFill>
                <a:srgbClr val="FF0000"/>
              </a:solidFill>
            </a:endParaRPr>
          </a:p>
        </p:txBody>
      </p:sp>
      <p:sp>
        <p:nvSpPr>
          <p:cNvPr id="24" name="テキスト ボックス 23"/>
          <p:cNvSpPr txBox="1"/>
          <p:nvPr/>
        </p:nvSpPr>
        <p:spPr>
          <a:xfrm>
            <a:off x="986285" y="1223223"/>
            <a:ext cx="5701632" cy="461665"/>
          </a:xfrm>
          <a:prstGeom prst="rect">
            <a:avLst/>
          </a:prstGeom>
          <a:noFill/>
        </p:spPr>
        <p:txBody>
          <a:bodyPr wrap="square" rtlCol="0">
            <a:spAutoFit/>
          </a:bodyPr>
          <a:lstStyle/>
          <a:p>
            <a:r>
              <a:rPr kumimoji="1" lang="ja-JP" altLang="en-US" sz="2400" dirty="0" smtClean="0"/>
              <a:t>（③</a:t>
            </a:r>
            <a:r>
              <a:rPr kumimoji="1" lang="en-US" altLang="ja-JP" sz="2400" dirty="0" smtClean="0"/>
              <a:t>-2</a:t>
            </a:r>
            <a:r>
              <a:rPr kumimoji="1" lang="ja-JP" altLang="en-US" sz="2400" b="1" dirty="0" smtClean="0">
                <a:solidFill>
                  <a:srgbClr val="FF0000"/>
                </a:solidFill>
              </a:rPr>
              <a:t>立候補</a:t>
            </a:r>
            <a:r>
              <a:rPr kumimoji="1" lang="ja-JP" altLang="en-US" sz="2400" b="1" dirty="0">
                <a:solidFill>
                  <a:srgbClr val="FF0000"/>
                </a:solidFill>
              </a:rPr>
              <a:t>届出書類</a:t>
            </a:r>
            <a:r>
              <a:rPr kumimoji="1" lang="ja-JP" altLang="en-US" sz="2400" dirty="0" smtClean="0"/>
              <a:t>データの作成）</a:t>
            </a:r>
            <a:endParaRPr kumimoji="1" lang="ja-JP" altLang="en-US" sz="2400" dirty="0"/>
          </a:p>
        </p:txBody>
      </p:sp>
      <p:pic>
        <p:nvPicPr>
          <p:cNvPr id="4" name="図 3"/>
          <p:cNvPicPr>
            <a:picLocks noChangeAspect="1"/>
          </p:cNvPicPr>
          <p:nvPr/>
        </p:nvPicPr>
        <p:blipFill>
          <a:blip r:embed="rId2"/>
          <a:stretch>
            <a:fillRect/>
          </a:stretch>
        </p:blipFill>
        <p:spPr>
          <a:xfrm>
            <a:off x="1363403" y="2126172"/>
            <a:ext cx="5324514" cy="4544922"/>
          </a:xfrm>
          <a:prstGeom prst="rect">
            <a:avLst/>
          </a:prstGeom>
        </p:spPr>
      </p:pic>
      <p:sp>
        <p:nvSpPr>
          <p:cNvPr id="9" name="テキスト ボックス 8"/>
          <p:cNvSpPr txBox="1"/>
          <p:nvPr/>
        </p:nvSpPr>
        <p:spPr>
          <a:xfrm>
            <a:off x="986285" y="1716657"/>
            <a:ext cx="6823496" cy="461665"/>
          </a:xfrm>
          <a:prstGeom prst="rect">
            <a:avLst/>
          </a:prstGeom>
          <a:noFill/>
        </p:spPr>
        <p:txBody>
          <a:bodyPr wrap="square" rtlCol="0">
            <a:spAutoFit/>
          </a:bodyPr>
          <a:lstStyle/>
          <a:p>
            <a:r>
              <a:rPr kumimoji="1" lang="ja-JP" altLang="en-US" sz="2400" dirty="0"/>
              <a:t>　</a:t>
            </a:r>
            <a:r>
              <a:rPr kumimoji="1" lang="ja-JP" altLang="en-US" sz="2400" u="sng" dirty="0" smtClean="0"/>
              <a:t>ステップ②　入力フォーマットに入力する。</a:t>
            </a:r>
            <a:endParaRPr kumimoji="1" lang="ja-JP" altLang="en-US" sz="2400" u="sng" dirty="0"/>
          </a:p>
        </p:txBody>
      </p:sp>
    </p:spTree>
    <p:extLst>
      <p:ext uri="{BB962C8B-B14F-4D97-AF65-F5344CB8AC3E}">
        <p14:creationId xmlns:p14="http://schemas.microsoft.com/office/powerpoint/2010/main" val="3072904305"/>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ppt_x"/>
                                          </p:val>
                                        </p:tav>
                                        <p:tav tm="100000">
                                          <p:val>
                                            <p:strVal val="#ppt_x"/>
                                          </p:val>
                                        </p:tav>
                                      </p:tavLst>
                                    </p:anim>
                                    <p:anim calcmode="lin" valueType="num">
                                      <p:cBhvr additive="base">
                                        <p:cTn id="15"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750" fill="hold"/>
                                        <p:tgtEl>
                                          <p:spTgt spid="9"/>
                                        </p:tgtEl>
                                        <p:attrNameLst>
                                          <p:attrName>ppt_x</p:attrName>
                                        </p:attrNameLst>
                                      </p:cBhvr>
                                      <p:tavLst>
                                        <p:tav tm="0">
                                          <p:val>
                                            <p:strVal val="#ppt_x"/>
                                          </p:val>
                                        </p:tav>
                                        <p:tav tm="100000">
                                          <p:val>
                                            <p:strVal val="#ppt_x"/>
                                          </p:val>
                                        </p:tav>
                                      </p:tavLst>
                                    </p:anim>
                                    <p:anim calcmode="lin" valueType="num">
                                      <p:cBhvr additive="base">
                                        <p:cTn id="21" dur="7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750" fill="hold"/>
                                        <p:tgtEl>
                                          <p:spTgt spid="4"/>
                                        </p:tgtEl>
                                        <p:attrNameLst>
                                          <p:attrName>ppt_x</p:attrName>
                                        </p:attrNameLst>
                                      </p:cBhvr>
                                      <p:tavLst>
                                        <p:tav tm="0">
                                          <p:val>
                                            <p:strVal val="#ppt_x"/>
                                          </p:val>
                                        </p:tav>
                                        <p:tav tm="100000">
                                          <p:val>
                                            <p:strVal val="#ppt_x"/>
                                          </p:val>
                                        </p:tav>
                                      </p:tavLst>
                                    </p:anim>
                                    <p:anim calcmode="lin" valueType="num">
                                      <p:cBhvr additive="base">
                                        <p:cTn id="27" dur="7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750" fill="hold"/>
                                        <p:tgtEl>
                                          <p:spTgt spid="5"/>
                                        </p:tgtEl>
                                        <p:attrNameLst>
                                          <p:attrName>ppt_x</p:attrName>
                                        </p:attrNameLst>
                                      </p:cBhvr>
                                      <p:tavLst>
                                        <p:tav tm="0">
                                          <p:val>
                                            <p:strVal val="#ppt_x"/>
                                          </p:val>
                                        </p:tav>
                                        <p:tav tm="100000">
                                          <p:val>
                                            <p:strVal val="#ppt_x"/>
                                          </p:val>
                                        </p:tav>
                                      </p:tavLst>
                                    </p:anim>
                                    <p:anim calcmode="lin" valueType="num">
                                      <p:cBhvr additive="base">
                                        <p:cTn id="33"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24" grpId="0"/>
      <p:bldP spid="9" grpId="0"/>
    </p:bldLst>
  </p:timing>
</p:sld>
</file>

<file path=ppt/theme/theme1.xml><?xml version="1.0" encoding="utf-8"?>
<a:theme xmlns:a="http://schemas.openxmlformats.org/drawingml/2006/main" name="ファセット">
  <a:themeElements>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TM02900688[[fn=ファセット]]</Template>
  <TotalTime>679</TotalTime>
  <Words>1072</Words>
  <Application>Microsoft Office PowerPoint</Application>
  <PresentationFormat>ワイド画面</PresentationFormat>
  <Paragraphs>121</Paragraphs>
  <Slides>16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メイリオ</vt:lpstr>
      <vt:lpstr>游ゴシック</vt:lpstr>
      <vt:lpstr>Arial</vt:lpstr>
      <vt:lpstr>Trebuchet MS</vt:lpstr>
      <vt:lpstr>Wingdings 3</vt:lpstr>
      <vt:lpstr>ファセット</vt:lpstr>
      <vt:lpstr>立候補届（事前審査） の制度変更について  ～電子媒体の活用について～</vt:lpstr>
      <vt:lpstr>＜従来の審査フロー＞</vt:lpstr>
      <vt:lpstr>＜デメリット＞</vt:lpstr>
      <vt:lpstr>そこで、従来のやり方に加えて、 電子媒体（データ等）を活用します。</vt:lpstr>
      <vt:lpstr>＜電子媒体の活用フロー＞</vt:lpstr>
      <vt:lpstr>＜電子媒体の活用①）＞</vt:lpstr>
      <vt:lpstr>＜電子媒体の活用②＞</vt:lpstr>
      <vt:lpstr>＜電子媒体の活用③＞</vt:lpstr>
      <vt:lpstr>＜電子媒体の活用③＞</vt:lpstr>
      <vt:lpstr>＜電子媒体の活用③＞</vt:lpstr>
      <vt:lpstr>＜電子媒体の活用④＞</vt:lpstr>
      <vt:lpstr>＜電子媒体の活用⑤＞</vt:lpstr>
      <vt:lpstr>＜電子媒体の活用⑥＞</vt:lpstr>
      <vt:lpstr>＜電子媒体の活用⑦＞</vt:lpstr>
      <vt:lpstr>＜登録の手続き方法＞</vt:lpstr>
      <vt:lpstr>説明は以上となります。 その他手続き等に関する質問がありましたら選管事務局までご連絡ください。 ご清聴ありがとうございました。</vt:lpstr>
    </vt:vector>
  </TitlesOfParts>
  <Company>情報システム課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茨木市</dc:creator>
  <cp:lastModifiedBy>茨木市</cp:lastModifiedBy>
  <cp:revision>58</cp:revision>
  <cp:lastPrinted>2023-10-03T04:19:03Z</cp:lastPrinted>
  <dcterms:created xsi:type="dcterms:W3CDTF">2023-10-02T01:40:29Z</dcterms:created>
  <dcterms:modified xsi:type="dcterms:W3CDTF">2024-02-16T10:49:37Z</dcterms:modified>
</cp:coreProperties>
</file>