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1D"/>
    <a:srgbClr val="FFCCCC"/>
    <a:srgbClr val="FF7C80"/>
    <a:srgbClr val="99FF33"/>
    <a:srgbClr val="FF6699"/>
    <a:srgbClr val="FFFFCC"/>
    <a:srgbClr val="FFFF99"/>
    <a:srgbClr val="FFCC00"/>
    <a:srgbClr val="CCFF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0" autoAdjust="0"/>
    <p:restoredTop sz="94660"/>
  </p:normalViewPr>
  <p:slideViewPr>
    <p:cSldViewPr snapToGrid="0">
      <p:cViewPr>
        <p:scale>
          <a:sx n="75" d="100"/>
          <a:sy n="75" d="100"/>
        </p:scale>
        <p:origin x="1860" y="-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420" cy="497597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210" y="0"/>
            <a:ext cx="2949420" cy="497597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fld id="{E6159922-E5EC-4F6F-87F9-360D6E0EA481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1741"/>
            <a:ext cx="2949420" cy="497597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210" y="9441741"/>
            <a:ext cx="2949420" cy="497597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F900EE32-64F5-48AB-812D-67321978A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945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06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54F9-E53B-4687-BF73-F00A34A5C80E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F3F-B86C-4887-AFB8-FF495D9F0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17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54F9-E53B-4687-BF73-F00A34A5C80E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F3F-B86C-4887-AFB8-FF495D9F0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43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43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54F9-E53B-4687-BF73-F00A34A5C80E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F3F-B86C-4887-AFB8-FF495D9F0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83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54F9-E53B-4687-BF73-F00A34A5C80E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F3F-B86C-4887-AFB8-FF495D9F0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99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54F9-E53B-4687-BF73-F00A34A5C80E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F3F-B86C-4887-AFB8-FF495D9F0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63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54F9-E53B-4687-BF73-F00A34A5C80E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F3F-B86C-4887-AFB8-FF495D9F0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07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54F9-E53B-4687-BF73-F00A34A5C80E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F3F-B86C-4887-AFB8-FF495D9F0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64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54F9-E53B-4687-BF73-F00A34A5C80E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F3F-B86C-4887-AFB8-FF495D9F0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11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54F9-E53B-4687-BF73-F00A34A5C80E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EF3F-B86C-4887-AFB8-FF495D9F0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94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454F9-E53B-4687-BF73-F00A34A5C80E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EF3F-B86C-4887-AFB8-FF495D9F0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95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5262845" y="1964598"/>
            <a:ext cx="1412696" cy="1380673"/>
            <a:chOff x="5385940" y="1947013"/>
            <a:chExt cx="1412696" cy="1380673"/>
          </a:xfrm>
        </p:grpSpPr>
        <p:sp>
          <p:nvSpPr>
            <p:cNvPr id="19" name="楕円 18"/>
            <p:cNvSpPr/>
            <p:nvPr/>
          </p:nvSpPr>
          <p:spPr>
            <a:xfrm>
              <a:off x="5385940" y="1947013"/>
              <a:ext cx="1380673" cy="1380673"/>
            </a:xfrm>
            <a:prstGeom prst="ellipse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854124" y="218979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kumimoji="1" b="1">
                  <a:ln w="3175">
                    <a:noFill/>
                  </a:ln>
                  <a:solidFill>
                    <a:schemeClr val="bg1"/>
                  </a:solidFill>
                </a:defRPr>
              </a:lvl1pPr>
            </a:lstStyle>
            <a:p>
              <a:pPr algn="r"/>
              <a:r>
                <a:rPr lang="ja-JP" altLang="en-US" dirty="0" smtClean="0">
                  <a:latin typeface="Segoe UI" panose="020B0502040204020203" pitchFamily="34" charset="0"/>
                </a:rPr>
                <a:t>家族で</a:t>
              </a:r>
              <a:endParaRPr lang="ja-JP" altLang="en-US" dirty="0">
                <a:latin typeface="Segoe UI" panose="020B0502040204020203" pitchFamily="34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440877" y="2508653"/>
              <a:ext cx="135775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900" b="1" dirty="0" smtClean="0">
                  <a:solidFill>
                    <a:schemeClr val="bg1"/>
                  </a:solidFill>
                  <a:latin typeface="Segoe UI" panose="020B0502040204020203" pitchFamily="34" charset="0"/>
                </a:rPr>
                <a:t>キャンプカウンセラーのサポートで安心のキャンプデビュー！</a:t>
              </a:r>
              <a:endParaRPr kumimoji="1" lang="en-US" altLang="ja-JP" sz="900" b="1" dirty="0" smtClean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152278" y="2358621"/>
            <a:ext cx="1555993" cy="1380673"/>
            <a:chOff x="4275373" y="2411376"/>
            <a:chExt cx="1555993" cy="1380673"/>
          </a:xfrm>
        </p:grpSpPr>
        <p:sp>
          <p:nvSpPr>
            <p:cNvPr id="18" name="楕円 17"/>
            <p:cNvSpPr/>
            <p:nvPr/>
          </p:nvSpPr>
          <p:spPr>
            <a:xfrm>
              <a:off x="4275373" y="2411376"/>
              <a:ext cx="1380673" cy="1380673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568393" y="267383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kumimoji="1" b="1">
                  <a:ln w="3175">
                    <a:noFill/>
                  </a:ln>
                  <a:solidFill>
                    <a:schemeClr val="bg1"/>
                  </a:solidFill>
                </a:defRPr>
              </a:lvl1pPr>
            </a:lstStyle>
            <a:p>
              <a:r>
                <a:rPr lang="ja-JP" altLang="en-US" dirty="0" smtClean="0">
                  <a:latin typeface="Segoe UI" panose="020B0502040204020203" pitchFamily="34" charset="0"/>
                </a:rPr>
                <a:t>友達と</a:t>
              </a:r>
              <a:endParaRPr lang="ja-JP" altLang="en-US" dirty="0">
                <a:latin typeface="Segoe UI" panose="020B0502040204020203" pitchFamily="34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461569" y="3054975"/>
              <a:ext cx="1369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dirty="0" smtClean="0">
                  <a:solidFill>
                    <a:schemeClr val="bg1"/>
                  </a:solidFill>
                  <a:latin typeface="Segoe UI" panose="020B0502040204020203" pitchFamily="34" charset="0"/>
                </a:rPr>
                <a:t>なかよしな友達と</a:t>
              </a:r>
              <a:endParaRPr kumimoji="1" lang="en-US" altLang="ja-JP" sz="900" b="1" dirty="0" smtClean="0">
                <a:solidFill>
                  <a:schemeClr val="bg1"/>
                </a:solidFill>
                <a:latin typeface="Segoe UI" panose="020B0502040204020203" pitchFamily="34" charset="0"/>
              </a:endParaRPr>
            </a:p>
            <a:p>
              <a:r>
                <a:rPr kumimoji="1" lang="ja-JP" altLang="en-US" sz="900" b="1" dirty="0" smtClean="0">
                  <a:solidFill>
                    <a:schemeClr val="bg1"/>
                  </a:solidFill>
                  <a:latin typeface="Segoe UI" panose="020B0502040204020203" pitchFamily="34" charset="0"/>
                </a:rPr>
                <a:t>テントでお泊り会</a:t>
              </a:r>
              <a:r>
                <a:rPr kumimoji="1" lang="ja-JP" altLang="en-US" sz="9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！</a:t>
              </a:r>
              <a:endParaRPr kumimoji="1" lang="en-US" altLang="ja-JP" sz="900" b="1" dirty="0" smtClean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4" name="フローチャート: 書類 3"/>
          <p:cNvSpPr/>
          <p:nvPr/>
        </p:nvSpPr>
        <p:spPr>
          <a:xfrm>
            <a:off x="0" y="0"/>
            <a:ext cx="6858000" cy="2190749"/>
          </a:xfrm>
          <a:prstGeom prst="flowChartDocument">
            <a:avLst/>
          </a:prstGeom>
          <a:pattFill prst="wdUpDiag">
            <a:fgClr>
              <a:srgbClr val="99FF3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</a:endParaRPr>
          </a:p>
        </p:txBody>
      </p:sp>
      <p:sp useBgFill="1">
        <p:nvSpPr>
          <p:cNvPr id="2" name="六角形 1"/>
          <p:cNvSpPr/>
          <p:nvPr/>
        </p:nvSpPr>
        <p:spPr>
          <a:xfrm>
            <a:off x="270130" y="165687"/>
            <a:ext cx="2150444" cy="1874973"/>
          </a:xfrm>
          <a:prstGeom prst="hexagon">
            <a:avLst>
              <a:gd name="adj" fmla="val 27990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2521786" y="254532"/>
            <a:ext cx="3798853" cy="1038303"/>
            <a:chOff x="2521786" y="292632"/>
            <a:chExt cx="3798853" cy="1038303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21786" y="292632"/>
              <a:ext cx="2385857" cy="560796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67062" y="770139"/>
              <a:ext cx="3153577" cy="56079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sp useBgFill="1">
        <p:nvSpPr>
          <p:cNvPr id="11" name="角丸四角形 10"/>
          <p:cNvSpPr/>
          <p:nvPr/>
        </p:nvSpPr>
        <p:spPr>
          <a:xfrm>
            <a:off x="2630478" y="1364045"/>
            <a:ext cx="3581471" cy="242485"/>
          </a:xfrm>
          <a:prstGeom prst="roundRect">
            <a:avLst>
              <a:gd name="adj" fmla="val 48011"/>
            </a:avLst>
          </a:prstGeom>
          <a:ln w="635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100" b="1" dirty="0" smtClean="0">
                <a:solidFill>
                  <a:schemeClr val="tx1"/>
                </a:solidFill>
                <a:latin typeface="Segoe UI" panose="020B0502040204020203" pitchFamily="34" charset="0"/>
              </a:rPr>
              <a:t>茨木市内で手軽にキャンプ</a:t>
            </a:r>
            <a:r>
              <a:rPr kumimoji="1" lang="ja-JP" altLang="en-US" sz="1100" b="1" dirty="0">
                <a:solidFill>
                  <a:schemeClr val="tx1"/>
                </a:solidFill>
                <a:latin typeface="Segoe UI" panose="020B0502040204020203" pitchFamily="34" charset="0"/>
              </a:rPr>
              <a:t>を楽しもう！</a:t>
            </a:r>
            <a:endParaRPr kumimoji="1" lang="en-US" altLang="ja-JP" sz="11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6555" y="2496465"/>
            <a:ext cx="2765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dirty="0">
                <a:latin typeface="Segoe UI" panose="020B0502040204020203" pitchFamily="34" charset="0"/>
              </a:rPr>
              <a:t>青少年野外活動センターは、開設</a:t>
            </a:r>
            <a:r>
              <a:rPr kumimoji="1" lang="ja-JP" altLang="en-US" sz="1000" dirty="0" smtClean="0">
                <a:latin typeface="Segoe UI" panose="020B0502040204020203" pitchFamily="34" charset="0"/>
              </a:rPr>
              <a:t>以来「</a:t>
            </a:r>
            <a:r>
              <a:rPr kumimoji="1" lang="ja-JP" altLang="en-US" sz="1000" dirty="0" err="1" smtClean="0">
                <a:latin typeface="Segoe UI" panose="020B0502040204020203" pitchFamily="34" charset="0"/>
              </a:rPr>
              <a:t>ぜにはら</a:t>
            </a:r>
            <a:r>
              <a:rPr kumimoji="1" lang="ja-JP" altLang="en-US" sz="1000" dirty="0" smtClean="0">
                <a:latin typeface="Segoe UI" panose="020B0502040204020203" pitchFamily="34" charset="0"/>
              </a:rPr>
              <a:t>キャンプ場」の愛称</a:t>
            </a:r>
            <a:r>
              <a:rPr kumimoji="1" lang="ja-JP" altLang="en-US" sz="1000" dirty="0">
                <a:latin typeface="Segoe UI" panose="020B0502040204020203" pitchFamily="34" charset="0"/>
              </a:rPr>
              <a:t>で</a:t>
            </a:r>
            <a:r>
              <a:rPr kumimoji="1" lang="ja-JP" altLang="en-US" sz="1000" dirty="0" smtClean="0">
                <a:latin typeface="Segoe UI" panose="020B0502040204020203" pitchFamily="34" charset="0"/>
              </a:rPr>
              <a:t>親しまれています。</a:t>
            </a:r>
            <a:endParaRPr kumimoji="1" lang="en-US" altLang="ja-JP" sz="1000" dirty="0" smtClean="0"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dirty="0" smtClean="0">
                <a:latin typeface="Segoe UI" panose="020B0502040204020203" pitchFamily="34" charset="0"/>
              </a:rPr>
              <a:t>こもれ</a:t>
            </a:r>
            <a:r>
              <a:rPr kumimoji="1" lang="ja-JP" altLang="en-US" sz="1000" dirty="0" err="1" smtClean="0">
                <a:latin typeface="Segoe UI" panose="020B0502040204020203" pitchFamily="34" charset="0"/>
              </a:rPr>
              <a:t>びが</a:t>
            </a:r>
            <a:r>
              <a:rPr kumimoji="1" lang="ja-JP" altLang="en-US" sz="1000" dirty="0" smtClean="0">
                <a:latin typeface="Segoe UI" panose="020B0502040204020203" pitchFamily="34" charset="0"/>
              </a:rPr>
              <a:t>優しくふりそそぎ、鳥たちの鳴き声が響く、自然いっぱいの施設です。</a:t>
            </a:r>
            <a:endParaRPr kumimoji="1" lang="en-US" altLang="ja-JP" sz="1000" dirty="0" smtClean="0">
              <a:latin typeface="Segoe UI" panose="020B0502040204020203" pitchFamily="34" charset="0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2627" b="7853"/>
          <a:stretch/>
        </p:blipFill>
        <p:spPr>
          <a:xfrm>
            <a:off x="0" y="3939539"/>
            <a:ext cx="6858000" cy="1097281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027273" y="2245273"/>
            <a:ext cx="1380673" cy="1380673"/>
            <a:chOff x="3132783" y="2227688"/>
            <a:chExt cx="1380673" cy="1380673"/>
          </a:xfrm>
        </p:grpSpPr>
        <p:sp>
          <p:nvSpPr>
            <p:cNvPr id="17" name="楕円 16"/>
            <p:cNvSpPr/>
            <p:nvPr/>
          </p:nvSpPr>
          <p:spPr>
            <a:xfrm>
              <a:off x="3132783" y="2227688"/>
              <a:ext cx="1380673" cy="13806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205305" y="249154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b="1" dirty="0" smtClean="0">
                  <a:ln w="3175">
                    <a:noFill/>
                  </a:ln>
                  <a:solidFill>
                    <a:schemeClr val="bg1"/>
                  </a:solidFill>
                  <a:latin typeface="Segoe UI" panose="020B0502040204020203" pitchFamily="34" charset="0"/>
                </a:rPr>
                <a:t>団体で</a:t>
              </a:r>
              <a:endParaRPr kumimoji="1" lang="ja-JP" altLang="en-US" b="1" dirty="0">
                <a:ln w="3175">
                  <a:noFill/>
                </a:ln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187720" y="2822087"/>
              <a:ext cx="124660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普段</a:t>
              </a:r>
              <a:r>
                <a:rPr kumimoji="1" lang="ja-JP" altLang="en-US" sz="900" b="1" dirty="0" smtClean="0">
                  <a:solidFill>
                    <a:schemeClr val="bg1"/>
                  </a:solidFill>
                  <a:latin typeface="Segoe UI" panose="020B0502040204020203" pitchFamily="34" charset="0"/>
                </a:rPr>
                <a:t>とは違う環境で</a:t>
              </a:r>
              <a:endParaRPr kumimoji="1" lang="en-US" altLang="ja-JP" sz="900" b="1" dirty="0" smtClean="0">
                <a:solidFill>
                  <a:schemeClr val="bg1"/>
                </a:solidFill>
                <a:latin typeface="Segoe UI" panose="020B0502040204020203" pitchFamily="34" charset="0"/>
              </a:endParaRPr>
            </a:p>
            <a:p>
              <a:r>
                <a:rPr kumimoji="1" lang="ja-JP" altLang="en-US" sz="900" b="1" dirty="0" smtClean="0">
                  <a:solidFill>
                    <a:schemeClr val="bg1"/>
                  </a:solidFill>
                  <a:latin typeface="Segoe UI" panose="020B0502040204020203" pitchFamily="34" charset="0"/>
                </a:rPr>
                <a:t>クラスや部活動の</a:t>
              </a:r>
              <a:endParaRPr kumimoji="1" lang="en-US" altLang="ja-JP" sz="900" b="1" dirty="0" smtClean="0">
                <a:solidFill>
                  <a:schemeClr val="bg1"/>
                </a:solidFill>
                <a:latin typeface="Segoe UI" panose="020B0502040204020203" pitchFamily="34" charset="0"/>
              </a:endParaRPr>
            </a:p>
            <a:p>
              <a:r>
                <a:rPr kumimoji="1" lang="ja-JP" altLang="en-US" sz="900" b="1" dirty="0" smtClean="0">
                  <a:solidFill>
                    <a:schemeClr val="bg1"/>
                  </a:solidFill>
                  <a:latin typeface="Segoe UI" panose="020B0502040204020203" pitchFamily="34" charset="0"/>
                </a:rPr>
                <a:t>仲を深めよう！</a:t>
              </a:r>
              <a:endParaRPr kumimoji="1" lang="en-US" altLang="ja-JP" sz="900" b="1" dirty="0" smtClean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65" name="テキスト ボックス 64"/>
          <p:cNvSpPr txBox="1"/>
          <p:nvPr/>
        </p:nvSpPr>
        <p:spPr>
          <a:xfrm>
            <a:off x="270130" y="819289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Segoe UI" panose="020B0502040204020203" pitchFamily="34" charset="0"/>
              </a:rPr>
              <a:t>アクセス</a:t>
            </a:r>
            <a:endParaRPr kumimoji="1" lang="ja-JP" altLang="en-US" sz="1400" b="1" dirty="0">
              <a:latin typeface="Segoe UI" panose="020B0502040204020203" pitchFamily="34" charset="0"/>
            </a:endParaRPr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809" y="6497642"/>
            <a:ext cx="1247369" cy="1709597"/>
          </a:xfrm>
          <a:prstGeom prst="rect">
            <a:avLst/>
          </a:prstGeom>
        </p:spPr>
      </p:pic>
      <p:grpSp>
        <p:nvGrpSpPr>
          <p:cNvPr id="79" name="グループ化 78"/>
          <p:cNvGrpSpPr/>
          <p:nvPr/>
        </p:nvGrpSpPr>
        <p:grpSpPr>
          <a:xfrm>
            <a:off x="2350751" y="8952336"/>
            <a:ext cx="2806111" cy="569238"/>
            <a:chOff x="295165" y="9065343"/>
            <a:chExt cx="2806111" cy="569238"/>
          </a:xfrm>
        </p:grpSpPr>
        <p:sp>
          <p:nvSpPr>
            <p:cNvPr id="67" name="テキスト ボックス 66"/>
            <p:cNvSpPr txBox="1"/>
            <p:nvPr/>
          </p:nvSpPr>
          <p:spPr>
            <a:xfrm>
              <a:off x="543554" y="9080583"/>
              <a:ext cx="25577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000" dirty="0" smtClean="0">
                  <a:latin typeface="Segoe UI" panose="020B0502040204020203" pitchFamily="34" charset="0"/>
                </a:rPr>
                <a:t>茨木市の市街地から</a:t>
              </a:r>
              <a:r>
                <a:rPr kumimoji="1" lang="en-US" altLang="ja-JP" sz="1000" dirty="0" smtClean="0">
                  <a:latin typeface="Segoe UI" panose="020B0502040204020203" pitchFamily="34" charset="0"/>
                </a:rPr>
                <a:t>18</a:t>
              </a:r>
              <a:r>
                <a:rPr kumimoji="1" lang="ja-JP" altLang="en-US" sz="1000" dirty="0" smtClean="0">
                  <a:latin typeface="Segoe UI" panose="020B0502040204020203" pitchFamily="34" charset="0"/>
                </a:rPr>
                <a:t>㎞ 約</a:t>
              </a:r>
              <a:r>
                <a:rPr kumimoji="1" lang="en-US" altLang="ja-JP" sz="1000" dirty="0" smtClean="0">
                  <a:latin typeface="Segoe UI" panose="020B0502040204020203" pitchFamily="34" charset="0"/>
                </a:rPr>
                <a:t>40</a:t>
              </a:r>
              <a:r>
                <a:rPr kumimoji="1" lang="ja-JP" altLang="en-US" sz="1000" dirty="0" smtClean="0">
                  <a:latin typeface="Segoe UI" panose="020B0502040204020203" pitchFamily="34" charset="0"/>
                </a:rPr>
                <a:t>分</a:t>
              </a:r>
              <a:endParaRPr kumimoji="1" lang="en-US" altLang="ja-JP" sz="1000" dirty="0" smtClean="0">
                <a:latin typeface="Segoe UI" panose="020B050204020402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000" dirty="0" smtClean="0">
                  <a:latin typeface="Segoe UI" panose="020B0502040204020203" pitchFamily="34" charset="0"/>
                </a:rPr>
                <a:t>新名神高速道路 千提寺</a:t>
              </a:r>
              <a:r>
                <a:rPr kumimoji="1" lang="en-US" altLang="ja-JP" sz="1000" dirty="0" smtClean="0">
                  <a:latin typeface="Segoe UI" panose="020B0502040204020203" pitchFamily="34" charset="0"/>
                </a:rPr>
                <a:t>IC</a:t>
              </a:r>
              <a:r>
                <a:rPr kumimoji="1" lang="ja-JP" altLang="en-US" sz="1000" dirty="0" smtClean="0">
                  <a:latin typeface="Segoe UI" panose="020B0502040204020203" pitchFamily="34" charset="0"/>
                </a:rPr>
                <a:t>から</a:t>
              </a:r>
              <a:r>
                <a:rPr kumimoji="1" lang="en-US" altLang="ja-JP" sz="1000" dirty="0" smtClean="0">
                  <a:latin typeface="Segoe UI" panose="020B0502040204020203" pitchFamily="34" charset="0"/>
                </a:rPr>
                <a:t>7</a:t>
              </a:r>
              <a:r>
                <a:rPr kumimoji="1" lang="ja-JP" altLang="en-US" sz="1000" dirty="0" smtClean="0">
                  <a:latin typeface="Segoe UI" panose="020B0502040204020203" pitchFamily="34" charset="0"/>
                </a:rPr>
                <a:t>㎞ 約</a:t>
              </a:r>
              <a:r>
                <a:rPr kumimoji="1" lang="en-US" altLang="ja-JP" sz="1000" dirty="0" smtClean="0">
                  <a:latin typeface="Segoe UI" panose="020B0502040204020203" pitchFamily="34" charset="0"/>
                </a:rPr>
                <a:t>15</a:t>
              </a:r>
              <a:r>
                <a:rPr kumimoji="1" lang="ja-JP" altLang="en-US" sz="1000" dirty="0" smtClean="0">
                  <a:latin typeface="Segoe UI" panose="020B0502040204020203" pitchFamily="34" charset="0"/>
                </a:rPr>
                <a:t>分</a:t>
              </a:r>
              <a:endParaRPr kumimoji="1" lang="en-US" altLang="ja-JP" sz="1000" dirty="0" smtClean="0">
                <a:latin typeface="Segoe UI" panose="020B0502040204020203" pitchFamily="34" charset="0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295165" y="9065343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🚗</a:t>
              </a:r>
              <a:endParaRPr kumimoji="1" lang="ja-JP" altLang="en-US" sz="1600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295165" y="928599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🚗</a:t>
              </a:r>
              <a:endParaRPr kumimoji="1" lang="ja-JP" altLang="en-US" sz="1600" dirty="0"/>
            </a:p>
          </p:txBody>
        </p:sp>
      </p:grpSp>
      <p:sp>
        <p:nvSpPr>
          <p:cNvPr id="71" name="正方形/長方形 70"/>
          <p:cNvSpPr/>
          <p:nvPr/>
        </p:nvSpPr>
        <p:spPr>
          <a:xfrm>
            <a:off x="229655" y="8207239"/>
            <a:ext cx="64590" cy="282262"/>
          </a:xfrm>
          <a:prstGeom prst="rect">
            <a:avLst/>
          </a:prstGeom>
          <a:pattFill prst="wdUpDiag">
            <a:fgClr>
              <a:srgbClr val="99FF3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70130" y="8521648"/>
            <a:ext cx="227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b="1" dirty="0" smtClean="0">
                <a:latin typeface="Segoe UI" panose="020B0502040204020203" pitchFamily="34" charset="0"/>
              </a:rPr>
              <a:t>茨木市青少年野外活動センター</a:t>
            </a:r>
            <a:endParaRPr kumimoji="1" lang="en-US" altLang="ja-JP" sz="1000" b="1" dirty="0" smtClean="0"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dirty="0" smtClean="0">
                <a:latin typeface="Segoe UI" panose="020B0502040204020203" pitchFamily="34" charset="0"/>
              </a:rPr>
              <a:t>〒</a:t>
            </a:r>
            <a:r>
              <a:rPr kumimoji="1" lang="en-US" altLang="ja-JP" sz="1000" dirty="0" smtClean="0">
                <a:latin typeface="Segoe UI" panose="020B0502040204020203" pitchFamily="34" charset="0"/>
              </a:rPr>
              <a:t>568-0087</a:t>
            </a:r>
            <a:endParaRPr kumimoji="1" lang="en-US" altLang="ja-JP" sz="1000" dirty="0"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dirty="0" smtClean="0">
                <a:latin typeface="Segoe UI" panose="020B0502040204020203" pitchFamily="34" charset="0"/>
              </a:rPr>
              <a:t>茨木市大字銭原</a:t>
            </a:r>
            <a:r>
              <a:rPr kumimoji="1" lang="en-US" altLang="ja-JP" sz="1000" dirty="0" smtClean="0">
                <a:latin typeface="Segoe UI" panose="020B0502040204020203" pitchFamily="34" charset="0"/>
              </a:rPr>
              <a:t>115</a:t>
            </a:r>
            <a:r>
              <a:rPr kumimoji="1" lang="ja-JP" altLang="en-US" sz="1000" dirty="0" smtClean="0">
                <a:latin typeface="Segoe UI" panose="020B0502040204020203" pitchFamily="34" charset="0"/>
              </a:rPr>
              <a:t>番地</a:t>
            </a:r>
            <a:endParaRPr kumimoji="1" lang="en-US" altLang="ja-JP" sz="1000" dirty="0" smtClean="0"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000" dirty="0" smtClean="0">
                <a:latin typeface="Segoe UI" panose="020B0502040204020203" pitchFamily="34" charset="0"/>
              </a:rPr>
              <a:t>※</a:t>
            </a:r>
            <a:r>
              <a:rPr kumimoji="1" lang="ja-JP" altLang="en-US" sz="1000" dirty="0" smtClean="0">
                <a:latin typeface="Segoe UI" panose="020B0502040204020203" pitchFamily="34" charset="0"/>
              </a:rPr>
              <a:t>無料駐車場あり（</a:t>
            </a:r>
            <a:r>
              <a:rPr kumimoji="1" lang="en-US" altLang="ja-JP" sz="1000" dirty="0">
                <a:latin typeface="Segoe UI" panose="020B0502040204020203" pitchFamily="34" charset="0"/>
              </a:rPr>
              <a:t>25</a:t>
            </a:r>
            <a:r>
              <a:rPr kumimoji="1" lang="ja-JP" altLang="en-US" sz="1000" dirty="0" smtClean="0">
                <a:latin typeface="Segoe UI" panose="020B0502040204020203" pitchFamily="34" charset="0"/>
              </a:rPr>
              <a:t>台）</a:t>
            </a:r>
            <a:endParaRPr kumimoji="1" lang="en-US" altLang="ja-JP" sz="1000" dirty="0" smtClean="0">
              <a:latin typeface="Segoe UI" panose="020B0502040204020203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70130" y="5233527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Segoe UI" panose="020B0502040204020203" pitchFamily="34" charset="0"/>
              </a:rPr>
              <a:t>キャンプ場でできること（一例）</a:t>
            </a:r>
            <a:endParaRPr kumimoji="1" lang="ja-JP" altLang="en-US" sz="1400" b="1" dirty="0">
              <a:latin typeface="Segoe UI" panose="020B0502040204020203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29655" y="5247875"/>
            <a:ext cx="64590" cy="282262"/>
          </a:xfrm>
          <a:prstGeom prst="rect">
            <a:avLst/>
          </a:prstGeom>
          <a:pattFill prst="wdUpDiag">
            <a:fgClr>
              <a:srgbClr val="99FF3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grpSp>
        <p:nvGrpSpPr>
          <p:cNvPr id="25" name="グループ化 24"/>
          <p:cNvGrpSpPr/>
          <p:nvPr/>
        </p:nvGrpSpPr>
        <p:grpSpPr>
          <a:xfrm>
            <a:off x="244964" y="5562284"/>
            <a:ext cx="1097091" cy="1142158"/>
            <a:chOff x="381277" y="6608869"/>
            <a:chExt cx="1097091" cy="1142158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616" y="6608869"/>
              <a:ext cx="994414" cy="994414"/>
            </a:xfrm>
            <a:prstGeom prst="rect">
              <a:avLst/>
            </a:prstGeom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381277" y="7474028"/>
              <a:ext cx="1097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800" dirty="0" smtClean="0">
                  <a:latin typeface="Segoe UI" panose="020B0502040204020203" pitchFamily="34" charset="0"/>
                </a:rPr>
                <a:t>宿泊体験</a:t>
              </a:r>
              <a:endParaRPr kumimoji="1" lang="en-US" altLang="ja-JP" sz="800" dirty="0" smtClean="0">
                <a:latin typeface="Segoe UI" panose="020B0502040204020203" pitchFamily="34" charset="0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1288492" y="5607484"/>
            <a:ext cx="1097091" cy="1096958"/>
            <a:chOff x="1498465" y="6654069"/>
            <a:chExt cx="1097091" cy="1096958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6711" y="6654069"/>
              <a:ext cx="904013" cy="904013"/>
            </a:xfrm>
            <a:prstGeom prst="rect">
              <a:avLst/>
            </a:prstGeom>
          </p:spPr>
        </p:pic>
        <p:sp>
          <p:nvSpPr>
            <p:cNvPr id="41" name="テキスト ボックス 40"/>
            <p:cNvSpPr txBox="1"/>
            <p:nvPr/>
          </p:nvSpPr>
          <p:spPr>
            <a:xfrm>
              <a:off x="1498465" y="7474028"/>
              <a:ext cx="1097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800" dirty="0" smtClean="0">
                  <a:latin typeface="Segoe UI" panose="020B0502040204020203" pitchFamily="34" charset="0"/>
                </a:rPr>
                <a:t>野外料理</a:t>
              </a:r>
              <a:endParaRPr kumimoji="1" lang="en-US" altLang="ja-JP" sz="800" dirty="0" smtClean="0">
                <a:latin typeface="Segoe UI" panose="020B0502040204020203" pitchFamily="34" charset="0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2272664" y="5719891"/>
            <a:ext cx="1097091" cy="984551"/>
            <a:chOff x="2508037" y="6766476"/>
            <a:chExt cx="1097091" cy="984551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7605" y="6766476"/>
              <a:ext cx="679198" cy="679198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2508037" y="7474028"/>
              <a:ext cx="1097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800" dirty="0" smtClean="0">
                  <a:latin typeface="Segoe UI" panose="020B0502040204020203" pitchFamily="34" charset="0"/>
                </a:rPr>
                <a:t>工作・火おこし</a:t>
              </a:r>
              <a:endParaRPr kumimoji="1" lang="en-US" altLang="ja-JP" sz="800" dirty="0" smtClean="0">
                <a:latin typeface="Segoe UI" panose="020B0502040204020203" pitchFamily="34" charset="0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237275" y="6895691"/>
            <a:ext cx="1097091" cy="1023237"/>
            <a:chOff x="3559434" y="6695160"/>
            <a:chExt cx="1097091" cy="1023237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8384" y="6695160"/>
              <a:ext cx="821830" cy="821830"/>
            </a:xfrm>
            <a:prstGeom prst="rect">
              <a:avLst/>
            </a:prstGeom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3559434" y="7439153"/>
              <a:ext cx="1097091" cy="279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800" dirty="0" smtClean="0">
                  <a:latin typeface="Segoe UI" panose="020B0502040204020203" pitchFamily="34" charset="0"/>
                </a:rPr>
                <a:t>ハイキング</a:t>
              </a:r>
              <a:endParaRPr kumimoji="1" lang="en-US" altLang="ja-JP" sz="800" dirty="0" smtClean="0">
                <a:latin typeface="Segoe UI" panose="020B0502040204020203" pitchFamily="34" charset="0"/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1304380" y="6895691"/>
            <a:ext cx="1097091" cy="1026362"/>
            <a:chOff x="4606219" y="6695160"/>
            <a:chExt cx="1097091" cy="1026362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850" y="6695160"/>
              <a:ext cx="821830" cy="821830"/>
            </a:xfrm>
            <a:prstGeom prst="rect">
              <a:avLst/>
            </a:prstGeom>
          </p:spPr>
        </p:pic>
        <p:sp>
          <p:nvSpPr>
            <p:cNvPr id="44" name="テキスト ボックス 43"/>
            <p:cNvSpPr txBox="1"/>
            <p:nvPr/>
          </p:nvSpPr>
          <p:spPr>
            <a:xfrm>
              <a:off x="4606219" y="7442278"/>
              <a:ext cx="1097091" cy="279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800" dirty="0" smtClean="0">
                  <a:latin typeface="Segoe UI" panose="020B0502040204020203" pitchFamily="34" charset="0"/>
                </a:rPr>
                <a:t>星空観察</a:t>
              </a:r>
              <a:endParaRPr kumimoji="1" lang="en-US" altLang="ja-JP" sz="800" dirty="0" smtClean="0">
                <a:latin typeface="Segoe UI" panose="020B0502040204020203" pitchFamily="34" charset="0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2197146" y="6895691"/>
            <a:ext cx="1327480" cy="1024117"/>
            <a:chOff x="5460885" y="6695160"/>
            <a:chExt cx="1327480" cy="1024117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rgbClr val="FF1D1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9316" y="6695160"/>
              <a:ext cx="747118" cy="747118"/>
            </a:xfrm>
            <a:prstGeom prst="rect">
              <a:avLst/>
            </a:prstGeom>
          </p:spPr>
        </p:pic>
        <p:sp>
          <p:nvSpPr>
            <p:cNvPr id="45" name="テキスト ボックス 44"/>
            <p:cNvSpPr txBox="1"/>
            <p:nvPr/>
          </p:nvSpPr>
          <p:spPr>
            <a:xfrm>
              <a:off x="5460885" y="7442278"/>
              <a:ext cx="13274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800" dirty="0" smtClean="0">
                  <a:latin typeface="Segoe UI" panose="020B0502040204020203" pitchFamily="34" charset="0"/>
                </a:rPr>
                <a:t>キャンプファイアー</a:t>
              </a:r>
              <a:endParaRPr kumimoji="1" lang="en-US" altLang="ja-JP" sz="800" dirty="0" smtClean="0">
                <a:latin typeface="Segoe UI" panose="020B0502040204020203" pitchFamily="34" charset="0"/>
              </a:endParaRPr>
            </a:p>
          </p:txBody>
        </p:sp>
      </p:grpSp>
      <p:sp>
        <p:nvSpPr>
          <p:cNvPr id="52" name="テキスト ボックス 51"/>
          <p:cNvSpPr txBox="1"/>
          <p:nvPr/>
        </p:nvSpPr>
        <p:spPr>
          <a:xfrm>
            <a:off x="3439073" y="5565030"/>
            <a:ext cx="3294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dirty="0" smtClean="0">
                <a:latin typeface="Segoe UI" panose="020B0502040204020203" pitchFamily="34" charset="0"/>
              </a:rPr>
              <a:t>「お弁当を持ってきて日帰りで火おこし体験！」</a:t>
            </a:r>
            <a:endParaRPr kumimoji="1" lang="en-US" altLang="ja-JP" sz="1000" dirty="0" smtClean="0"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dirty="0" smtClean="0">
                <a:latin typeface="Segoe UI" panose="020B0502040204020203" pitchFamily="34" charset="0"/>
              </a:rPr>
              <a:t>「</a:t>
            </a:r>
            <a:r>
              <a:rPr kumimoji="1" lang="ja-JP" altLang="en-US" sz="1000" dirty="0">
                <a:latin typeface="Segoe UI" panose="020B0502040204020203" pitchFamily="34" charset="0"/>
              </a:rPr>
              <a:t> １泊２日</a:t>
            </a:r>
            <a:r>
              <a:rPr kumimoji="1" lang="ja-JP" altLang="en-US" sz="1000" dirty="0" smtClean="0">
                <a:latin typeface="Segoe UI" panose="020B0502040204020203" pitchFamily="34" charset="0"/>
              </a:rPr>
              <a:t>でかまどのキャンプ料理に挑戦」</a:t>
            </a:r>
            <a:endParaRPr kumimoji="1" lang="en-US" altLang="ja-JP" sz="1000" dirty="0" smtClean="0"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dirty="0" smtClean="0">
                <a:latin typeface="Segoe UI" panose="020B0502040204020203" pitchFamily="34" charset="0"/>
              </a:rPr>
              <a:t>「とにかくのんびり自然の中でリフレッシュ」</a:t>
            </a:r>
            <a:endParaRPr kumimoji="1" lang="en-US" altLang="ja-JP" sz="1000" dirty="0" smtClean="0"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dirty="0" smtClean="0">
                <a:latin typeface="Segoe UI" panose="020B0502040204020203" pitchFamily="34" charset="0"/>
              </a:rPr>
              <a:t>キャンプの楽しみ方はひとそれぞれ。</a:t>
            </a:r>
            <a:endParaRPr kumimoji="1" lang="en-US" altLang="ja-JP" sz="1000" dirty="0" smtClean="0">
              <a:latin typeface="Segoe UI" panose="020B0502040204020203" pitchFamily="34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439073" y="6576931"/>
            <a:ext cx="3236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ja-JP" altLang="en-US" sz="1000" dirty="0" smtClean="0">
                <a:solidFill>
                  <a:prstClr val="black"/>
                </a:solidFill>
                <a:latin typeface="Segoe UI" panose="020B0502040204020203" pitchFamily="34" charset="0"/>
              </a:rPr>
              <a:t>青少年</a:t>
            </a:r>
            <a:r>
              <a:rPr kumimoji="1" lang="ja-JP" altLang="en-US" sz="1000" dirty="0">
                <a:solidFill>
                  <a:prstClr val="black"/>
                </a:solidFill>
                <a:latin typeface="Segoe UI" panose="020B0502040204020203" pitchFamily="34" charset="0"/>
              </a:rPr>
              <a:t>野外活動センターでは、料理、工作、火おこしなどの道具が無料で借りられます。初めての挑戦でも大学生のキャンプカウンセラーが活動をサポート。</a:t>
            </a:r>
            <a:endParaRPr kumimoji="1" lang="en-US" altLang="ja-JP" sz="1000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lvl="0">
              <a:lnSpc>
                <a:spcPct val="150000"/>
              </a:lnSpc>
            </a:pPr>
            <a:r>
              <a:rPr kumimoji="1" lang="ja-JP" altLang="en-US" sz="1000" dirty="0">
                <a:solidFill>
                  <a:prstClr val="black"/>
                </a:solidFill>
                <a:latin typeface="Segoe UI" panose="020B0502040204020203" pitchFamily="34" charset="0"/>
              </a:rPr>
              <a:t>初心者でも安心して楽しむことができる施設です</a:t>
            </a:r>
            <a:r>
              <a:rPr kumimoji="1" lang="ja-JP" altLang="en-US" sz="1000" dirty="0" smtClean="0">
                <a:solidFill>
                  <a:prstClr val="black"/>
                </a:solidFill>
                <a:latin typeface="Segoe UI" panose="020B0502040204020203" pitchFamily="34" charset="0"/>
              </a:rPr>
              <a:t>。</a:t>
            </a:r>
            <a:endParaRPr kumimoji="1" lang="en-US" altLang="ja-JP" sz="10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3940823" y="8026943"/>
            <a:ext cx="2432077" cy="277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kumimoji="1" lang="en-US" altLang="ja-JP" sz="900" dirty="0" smtClean="0">
                <a:solidFill>
                  <a:prstClr val="black"/>
                </a:solidFill>
                <a:latin typeface="Segoe UI" panose="020B0502040204020203" pitchFamily="34" charset="0"/>
              </a:rPr>
              <a:t>※</a:t>
            </a:r>
            <a:r>
              <a:rPr kumimoji="1" lang="ja-JP" altLang="en-US" sz="900" dirty="0" smtClean="0">
                <a:solidFill>
                  <a:prstClr val="black"/>
                </a:solidFill>
                <a:latin typeface="Segoe UI" panose="020B0502040204020203" pitchFamily="34" charset="0"/>
              </a:rPr>
              <a:t>詳細</a:t>
            </a:r>
            <a:r>
              <a:rPr kumimoji="1" lang="ja-JP" altLang="en-US" sz="900" dirty="0">
                <a:solidFill>
                  <a:prstClr val="black"/>
                </a:solidFill>
                <a:latin typeface="Segoe UI" panose="020B0502040204020203" pitchFamily="34" charset="0"/>
              </a:rPr>
              <a:t>は</a:t>
            </a:r>
            <a:r>
              <a:rPr kumimoji="1" lang="ja-JP" altLang="en-US" sz="900" dirty="0" smtClean="0">
                <a:solidFill>
                  <a:prstClr val="black"/>
                </a:solidFill>
                <a:latin typeface="Segoe UI" panose="020B0502040204020203" pitchFamily="34" charset="0"/>
              </a:rPr>
              <a:t>ホームページでご確認</a:t>
            </a:r>
            <a:r>
              <a:rPr kumimoji="1" lang="ja-JP" altLang="en-US" sz="900" dirty="0">
                <a:solidFill>
                  <a:prstClr val="black"/>
                </a:solidFill>
                <a:latin typeface="Segoe UI" panose="020B0502040204020203" pitchFamily="34" charset="0"/>
              </a:rPr>
              <a:t>ください</a:t>
            </a:r>
            <a:r>
              <a:rPr kumimoji="1" lang="ja-JP" altLang="en-US" sz="900" dirty="0" smtClean="0">
                <a:solidFill>
                  <a:prstClr val="black"/>
                </a:solidFill>
                <a:latin typeface="Segoe UI" panose="020B0502040204020203" pitchFamily="34" charset="0"/>
              </a:rPr>
              <a:t>。</a:t>
            </a:r>
            <a:r>
              <a:rPr kumimoji="1" lang="ja-JP" altLang="en-US" sz="900" dirty="0">
                <a:solidFill>
                  <a:prstClr val="black"/>
                </a:solidFill>
                <a:latin typeface="Segoe UI" panose="020B0502040204020203" pitchFamily="34" charset="0"/>
              </a:rPr>
              <a:t>↓</a:t>
            </a:r>
            <a:endParaRPr kumimoji="1" lang="en-US" altLang="ja-JP" sz="9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0000"/>
                    </a14:imgEffect>
                    <a14:imgEffect>
                      <a14:saturation sat="11500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829" t="2563" r="19414" b="10438"/>
          <a:stretch/>
        </p:blipFill>
        <p:spPr>
          <a:xfrm rot="21359568">
            <a:off x="311848" y="179607"/>
            <a:ext cx="1985447" cy="1771331"/>
          </a:xfrm>
          <a:prstGeom prst="hexagon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90" y="839089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ローチャート: 書類 1"/>
          <p:cNvSpPr/>
          <p:nvPr/>
        </p:nvSpPr>
        <p:spPr>
          <a:xfrm rot="10800000">
            <a:off x="75" y="8568125"/>
            <a:ext cx="6858000" cy="1866979"/>
          </a:xfrm>
          <a:prstGeom prst="flowChartDocument">
            <a:avLst/>
          </a:prstGeom>
          <a:pattFill prst="wdUpDiag">
            <a:fgClr>
              <a:srgbClr val="99FF3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416764"/>
              </p:ext>
            </p:extLst>
          </p:nvPr>
        </p:nvGraphicFramePr>
        <p:xfrm>
          <a:off x="214481" y="3277975"/>
          <a:ext cx="6414922" cy="196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86">
                  <a:extLst>
                    <a:ext uri="{9D8B030D-6E8A-4147-A177-3AD203B41FA5}">
                      <a16:colId xmlns:a16="http://schemas.microsoft.com/office/drawing/2014/main" val="212591427"/>
                    </a:ext>
                  </a:extLst>
                </a:gridCol>
                <a:gridCol w="2064256">
                  <a:extLst>
                    <a:ext uri="{9D8B030D-6E8A-4147-A177-3AD203B41FA5}">
                      <a16:colId xmlns:a16="http://schemas.microsoft.com/office/drawing/2014/main" val="268798072"/>
                    </a:ext>
                  </a:extLst>
                </a:gridCol>
                <a:gridCol w="2064256">
                  <a:extLst>
                    <a:ext uri="{9D8B030D-6E8A-4147-A177-3AD203B41FA5}">
                      <a16:colId xmlns:a16="http://schemas.microsoft.com/office/drawing/2014/main" val="1134921657"/>
                    </a:ext>
                  </a:extLst>
                </a:gridCol>
                <a:gridCol w="1519524">
                  <a:extLst>
                    <a:ext uri="{9D8B030D-6E8A-4147-A177-3AD203B41FA5}">
                      <a16:colId xmlns:a16="http://schemas.microsoft.com/office/drawing/2014/main" val="105458739"/>
                    </a:ext>
                  </a:extLst>
                </a:gridCol>
              </a:tblGrid>
              <a:tr h="181925"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キャンプエリア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ピクニックエリア 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</a:rPr>
                        <a:t>１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931085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</a:rPr>
                        <a:t>宿泊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</a:rPr>
                        <a:t>日帰り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CC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</a:rPr>
                        <a:t>日帰りのみ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CCCC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224169164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</a:rPr>
                        <a:t>利用可能</a:t>
                      </a:r>
                      <a:endParaRPr kumimoji="1" lang="en-US" altLang="ja-JP" sz="105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</a:rPr>
                        <a:t>日程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５月１日～１０月３１日</a:t>
                      </a:r>
                      <a:endParaRPr kumimoji="1" lang="en-US" altLang="ja-JP" sz="1050" baseline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３月２０日～１１月３０日</a:t>
                      </a:r>
                      <a:endParaRPr kumimoji="1" lang="en-US" altLang="ja-JP" sz="1050" baseline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</a:endParaRPr>
                    </a:p>
                    <a:p>
                      <a:pPr algn="ctr"/>
                      <a:r>
                        <a:rPr kumimoji="1" lang="ja-JP" altLang="en-US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＜</a:t>
                      </a:r>
                      <a:r>
                        <a:rPr kumimoji="1" lang="en-US" altLang="ja-JP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9:30</a:t>
                      </a:r>
                      <a:r>
                        <a:rPr kumimoji="1" lang="ja-JP" altLang="en-US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～</a:t>
                      </a:r>
                      <a:r>
                        <a:rPr kumimoji="1" lang="en-US" altLang="ja-JP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17:00</a:t>
                      </a:r>
                      <a:r>
                        <a:rPr kumimoji="1" lang="ja-JP" altLang="en-US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＞</a:t>
                      </a:r>
                      <a:endParaRPr kumimoji="1" lang="ja-JP" altLang="en-US" sz="105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通年</a:t>
                      </a:r>
                      <a:endParaRPr kumimoji="1" lang="en-US" altLang="ja-JP" sz="1050" baseline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</a:endParaRPr>
                    </a:p>
                    <a:p>
                      <a:pPr algn="ctr"/>
                      <a:r>
                        <a:rPr kumimoji="1" lang="ja-JP" altLang="en-US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＜</a:t>
                      </a:r>
                      <a:r>
                        <a:rPr kumimoji="1" lang="en-US" altLang="ja-JP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9:30</a:t>
                      </a:r>
                      <a:r>
                        <a:rPr kumimoji="1" lang="ja-JP" altLang="en-US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～</a:t>
                      </a:r>
                      <a:r>
                        <a:rPr kumimoji="1" lang="en-US" altLang="ja-JP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16:30</a:t>
                      </a:r>
                      <a:r>
                        <a:rPr kumimoji="1" lang="ja-JP" altLang="en-US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＞</a:t>
                      </a:r>
                      <a:endParaRPr kumimoji="1" lang="ja-JP" altLang="en-US" sz="105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672241"/>
                  </a:ext>
                </a:extLst>
              </a:tr>
              <a:tr h="4741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</a:rPr>
                        <a:t>使用料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市民：無料</a:t>
                      </a:r>
                      <a:endParaRPr kumimoji="1" lang="en-US" altLang="ja-JP" sz="1050" baseline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</a:endParaRPr>
                    </a:p>
                    <a:p>
                      <a:pPr algn="l"/>
                      <a:r>
                        <a:rPr kumimoji="1" lang="ja-JP" altLang="en-US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市外：６００円／１人 </a:t>
                      </a:r>
                      <a:endParaRPr kumimoji="1" lang="en-US" altLang="ja-JP" sz="1050" b="1" baseline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市民：無料</a:t>
                      </a:r>
                      <a:endParaRPr kumimoji="1" lang="en-US" altLang="ja-JP" sz="1050" baseline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</a:endParaRPr>
                    </a:p>
                    <a:p>
                      <a:pPr algn="l"/>
                      <a:r>
                        <a:rPr kumimoji="1" lang="ja-JP" altLang="en-US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市外：３００円／１人</a:t>
                      </a:r>
                      <a:endParaRPr kumimoji="1" lang="ja-JP" altLang="en-US" sz="105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無料</a:t>
                      </a:r>
                      <a:endParaRPr kumimoji="1" lang="ja-JP" altLang="en-US" sz="105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60714"/>
                  </a:ext>
                </a:extLst>
              </a:tr>
              <a:tr h="5745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</a:rPr>
                        <a:t>予約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必要</a:t>
                      </a:r>
                      <a:endParaRPr kumimoji="1" lang="en-US" altLang="ja-JP" sz="1050" baseline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</a:endParaRPr>
                    </a:p>
                    <a:p>
                      <a:pPr algn="ctr"/>
                      <a:r>
                        <a:rPr kumimoji="1" lang="ja-JP" altLang="en-US" sz="9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◎利用日の３か月前（市外の方は２カ月前）から予約可能</a:t>
                      </a:r>
                      <a:endParaRPr kumimoji="1" lang="en-US" altLang="ja-JP" sz="900" baseline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</a:endParaRPr>
                    </a:p>
                    <a:p>
                      <a:pPr algn="ctr"/>
                      <a:r>
                        <a:rPr kumimoji="1" lang="ja-JP" altLang="en-US" sz="9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◎利用日の</a:t>
                      </a:r>
                      <a:r>
                        <a:rPr kumimoji="1" lang="ja-JP" altLang="en-US" sz="900" u="none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２週間前までに名簿を含む申請書類一式を提出</a:t>
                      </a:r>
                      <a:endParaRPr kumimoji="1" lang="ja-JP" altLang="en-US" sz="900" b="1" u="none" baseline="0" dirty="0">
                        <a:solidFill>
                          <a:srgbClr val="FF0000"/>
                        </a:solidFill>
                        <a:latin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</a:rPr>
                        <a:t>不要</a:t>
                      </a:r>
                      <a:endParaRPr kumimoji="1" lang="ja-JP" altLang="en-US" sz="105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848721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2353225" y="5234725"/>
            <a:ext cx="39068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latin typeface="Segoe UI" panose="020B0502040204020203" pitchFamily="34" charset="0"/>
              </a:rPr>
              <a:t>※</a:t>
            </a:r>
            <a:r>
              <a:rPr kumimoji="1" lang="ja-JP" altLang="en-US" sz="800" b="1" dirty="0" smtClean="0">
                <a:latin typeface="Segoe UI" panose="020B0502040204020203" pitchFamily="34" charset="0"/>
              </a:rPr>
              <a:t>１ </a:t>
            </a:r>
            <a:r>
              <a:rPr kumimoji="1" lang="ja-JP" altLang="en-US" sz="800" dirty="0" smtClean="0">
                <a:latin typeface="Segoe UI" panose="020B0502040204020203" pitchFamily="34" charset="0"/>
              </a:rPr>
              <a:t>ピクニックエリアは公園エリアのため、火やテントの使用はできません。</a:t>
            </a:r>
            <a:endParaRPr kumimoji="1" lang="en-US" altLang="ja-JP" sz="800" dirty="0" smtClean="0">
              <a:latin typeface="Segoe UI" panose="020B0502040204020203" pitchFamily="34" charset="0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233508" y="2935719"/>
            <a:ext cx="2211536" cy="285952"/>
            <a:chOff x="233508" y="1251153"/>
            <a:chExt cx="2211536" cy="285952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259830" y="1260106"/>
              <a:ext cx="218521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ja-JP" altLang="en-US" sz="1200" b="1" dirty="0" smtClean="0"/>
                <a:t>キャンプ場のご利用について</a:t>
              </a:r>
              <a:endParaRPr kumimoji="1" lang="ja-JP" altLang="en-US" sz="1200" b="1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33508" y="1251153"/>
              <a:ext cx="64590" cy="282262"/>
            </a:xfrm>
            <a:prstGeom prst="rect">
              <a:avLst/>
            </a:prstGeom>
            <a:pattFill prst="wdUpDiag">
              <a:fgClr>
                <a:srgbClr val="99FF33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233507" y="5436019"/>
            <a:ext cx="6395895" cy="1281647"/>
            <a:chOff x="233507" y="3514679"/>
            <a:chExt cx="6395895" cy="1088465"/>
          </a:xfrm>
        </p:grpSpPr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3709" y="3757971"/>
              <a:ext cx="763976" cy="763976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4856" y="3751634"/>
              <a:ext cx="763976" cy="763976"/>
            </a:xfrm>
            <a:prstGeom prst="rect">
              <a:avLst/>
            </a:prstGeom>
          </p:spPr>
        </p:pic>
        <p:sp>
          <p:nvSpPr>
            <p:cNvPr id="42" name="フレーム 41"/>
            <p:cNvSpPr/>
            <p:nvPr/>
          </p:nvSpPr>
          <p:spPr>
            <a:xfrm>
              <a:off x="233507" y="3514679"/>
              <a:ext cx="6395895" cy="1088465"/>
            </a:xfrm>
            <a:prstGeom prst="frame">
              <a:avLst>
                <a:gd name="adj1" fmla="val 2375"/>
              </a:avLst>
            </a:prstGeom>
            <a:pattFill prst="wdUpDiag">
              <a:fgClr>
                <a:srgbClr val="99FF33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479724" y="3738101"/>
              <a:ext cx="3657442" cy="69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30000"/>
                </a:lnSpc>
                <a:buFont typeface="Wingdings" panose="05000000000000000000" pitchFamily="2" charset="2"/>
                <a:buChar char="p"/>
              </a:pPr>
              <a:r>
                <a:rPr kumimoji="1" lang="ja-JP" altLang="en-US" sz="900" dirty="0" smtClean="0">
                  <a:latin typeface="Segoe UI" panose="020B0502040204020203" pitchFamily="34" charset="0"/>
                </a:rPr>
                <a:t>場内に食堂・売店、自動販売機はありません。</a:t>
              </a:r>
              <a:endParaRPr kumimoji="1" lang="en-US" altLang="ja-JP" sz="900" dirty="0" smtClean="0">
                <a:latin typeface="Segoe UI" panose="020B0502040204020203" pitchFamily="34" charset="0"/>
              </a:endParaRPr>
            </a:p>
            <a:p>
              <a:pPr marL="171450" indent="-171450">
                <a:lnSpc>
                  <a:spcPct val="130000"/>
                </a:lnSpc>
                <a:buFont typeface="Wingdings" panose="05000000000000000000" pitchFamily="2" charset="2"/>
                <a:buChar char="p"/>
              </a:pPr>
              <a:r>
                <a:rPr kumimoji="1" lang="ja-JP" altLang="en-US" sz="900" dirty="0" smtClean="0">
                  <a:latin typeface="Segoe UI" panose="020B0502040204020203" pitchFamily="34" charset="0"/>
                </a:rPr>
                <a:t>アルコール類の持ち込みはできません。</a:t>
              </a:r>
              <a:endParaRPr kumimoji="1" lang="en-US" altLang="ja-JP" sz="900" dirty="0" smtClean="0">
                <a:latin typeface="Segoe UI" panose="020B0502040204020203" pitchFamily="34" charset="0"/>
              </a:endParaRPr>
            </a:p>
            <a:p>
              <a:pPr marL="171450" indent="-171450">
                <a:lnSpc>
                  <a:spcPct val="130000"/>
                </a:lnSpc>
                <a:buFont typeface="Wingdings" panose="05000000000000000000" pitchFamily="2" charset="2"/>
                <a:buChar char="p"/>
              </a:pPr>
              <a:r>
                <a:rPr kumimoji="1" lang="ja-JP" altLang="en-US" sz="900" dirty="0" smtClean="0">
                  <a:latin typeface="Segoe UI" panose="020B0502040204020203" pitchFamily="34" charset="0"/>
                </a:rPr>
                <a:t>テント内には電気やコンセントはありません。</a:t>
              </a:r>
              <a:endParaRPr kumimoji="1" lang="en-US" altLang="ja-JP" sz="900" dirty="0" smtClean="0">
                <a:latin typeface="Segoe UI" panose="020B0502040204020203" pitchFamily="34" charset="0"/>
              </a:endParaRPr>
            </a:p>
            <a:p>
              <a:pPr marL="171450" indent="-171450">
                <a:lnSpc>
                  <a:spcPct val="130000"/>
                </a:lnSpc>
                <a:buFont typeface="Wingdings" panose="05000000000000000000" pitchFamily="2" charset="2"/>
                <a:buChar char="p"/>
              </a:pPr>
              <a:r>
                <a:rPr kumimoji="1" lang="ja-JP" altLang="en-US" sz="900" dirty="0" smtClean="0">
                  <a:latin typeface="Segoe UI" panose="020B0502040204020203" pitchFamily="34" charset="0"/>
                </a:rPr>
                <a:t>炊飯場以外での火の使用はご遠慮ください。</a:t>
              </a:r>
              <a:endParaRPr kumimoji="1" lang="en-US" altLang="ja-JP" sz="900" dirty="0" smtClean="0">
                <a:latin typeface="Segoe UI" panose="020B0502040204020203" pitchFamily="34" charset="0"/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3940996" y="7202215"/>
            <a:ext cx="2112440" cy="472923"/>
            <a:chOff x="329953" y="8968664"/>
            <a:chExt cx="2112440" cy="472923"/>
          </a:xfrm>
        </p:grpSpPr>
        <p:pic>
          <p:nvPicPr>
            <p:cNvPr id="62" name="図 6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953" y="9023895"/>
              <a:ext cx="357955" cy="357955"/>
            </a:xfrm>
            <a:prstGeom prst="rect">
              <a:avLst/>
            </a:prstGeom>
          </p:spPr>
        </p:pic>
        <p:sp>
          <p:nvSpPr>
            <p:cNvPr id="63" name="テキスト ボックス 62"/>
            <p:cNvSpPr txBox="1"/>
            <p:nvPr/>
          </p:nvSpPr>
          <p:spPr>
            <a:xfrm>
              <a:off x="671865" y="8968664"/>
              <a:ext cx="170110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en-US" altLang="ja-JP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072-622-5180</a:t>
              </a:r>
              <a:endParaRPr kumimoji="1" lang="ja-JP" altLang="en-US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677090" y="9226143"/>
              <a:ext cx="17653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 smtClean="0">
                  <a:latin typeface="Segoe UI" panose="020B0502040204020203" pitchFamily="34" charset="0"/>
                </a:rPr>
                <a:t>社会教育振興課 平日</a:t>
              </a:r>
              <a:r>
                <a:rPr kumimoji="1" lang="en-US" altLang="ja-JP" sz="800" dirty="0" smtClean="0">
                  <a:latin typeface="Segoe UI" panose="020B0502040204020203" pitchFamily="34" charset="0"/>
                </a:rPr>
                <a:t>8:45</a:t>
              </a:r>
              <a:r>
                <a:rPr kumimoji="1" lang="ja-JP" altLang="en-US" sz="800" dirty="0" smtClean="0">
                  <a:latin typeface="Segoe UI" panose="020B0502040204020203" pitchFamily="34" charset="0"/>
                </a:rPr>
                <a:t>～</a:t>
              </a:r>
              <a:r>
                <a:rPr kumimoji="1" lang="en-US" altLang="ja-JP" sz="800" dirty="0" smtClean="0">
                  <a:latin typeface="Segoe UI" panose="020B0502040204020203" pitchFamily="34" charset="0"/>
                </a:rPr>
                <a:t>17:15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33508" y="6908534"/>
            <a:ext cx="5961052" cy="1731154"/>
            <a:chOff x="233508" y="7582208"/>
            <a:chExt cx="5961052" cy="1337870"/>
          </a:xfrm>
        </p:grpSpPr>
        <p:sp>
          <p:nvSpPr>
            <p:cNvPr id="39" name="正方形/長方形 38"/>
            <p:cNvSpPr/>
            <p:nvPr/>
          </p:nvSpPr>
          <p:spPr>
            <a:xfrm>
              <a:off x="233508" y="7582208"/>
              <a:ext cx="64590" cy="282262"/>
            </a:xfrm>
            <a:prstGeom prst="rect">
              <a:avLst/>
            </a:prstGeom>
            <a:pattFill prst="wdUpDiag">
              <a:fgClr>
                <a:srgbClr val="99FF33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270130" y="7593266"/>
              <a:ext cx="218521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ja-JP" altLang="en-US" sz="1200" b="1" dirty="0" smtClean="0"/>
                <a:t>キャンプエリアのご予約方法</a:t>
              </a:r>
              <a:endParaRPr kumimoji="1" lang="ja-JP" altLang="en-US" sz="1200" b="1" dirty="0"/>
            </a:p>
          </p:txBody>
        </p:sp>
        <p:grpSp>
          <p:nvGrpSpPr>
            <p:cNvPr id="44" name="グループ化 43"/>
            <p:cNvGrpSpPr/>
            <p:nvPr/>
          </p:nvGrpSpPr>
          <p:grpSpPr>
            <a:xfrm>
              <a:off x="521566" y="8291238"/>
              <a:ext cx="5672994" cy="290962"/>
              <a:chOff x="521566" y="6253084"/>
              <a:chExt cx="5672994" cy="290962"/>
            </a:xfrm>
          </p:grpSpPr>
          <p:pic>
            <p:nvPicPr>
              <p:cNvPr id="60" name="図 5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1566" y="6253084"/>
                <a:ext cx="290962" cy="290962"/>
              </a:xfrm>
              <a:prstGeom prst="rect">
                <a:avLst/>
              </a:prstGeom>
            </p:spPr>
          </p:pic>
          <p:sp>
            <p:nvSpPr>
              <p:cNvPr id="61" name="正方形/長方形 60"/>
              <p:cNvSpPr/>
              <p:nvPr/>
            </p:nvSpPr>
            <p:spPr>
              <a:xfrm>
                <a:off x="812528" y="6277662"/>
                <a:ext cx="538203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1" lang="ja-JP" altLang="en-US" sz="1000" dirty="0" smtClean="0">
                    <a:solidFill>
                      <a:prstClr val="black"/>
                    </a:solidFill>
                    <a:latin typeface="Segoe UI" panose="020B0502040204020203" pitchFamily="34" charset="0"/>
                  </a:rPr>
                  <a:t>ご利用</a:t>
                </a:r>
                <a:r>
                  <a:rPr kumimoji="1" lang="ja-JP" altLang="en-US" sz="1000" dirty="0">
                    <a:solidFill>
                      <a:prstClr val="black"/>
                    </a:solidFill>
                    <a:latin typeface="Segoe UI" panose="020B0502040204020203" pitchFamily="34" charset="0"/>
                  </a:rPr>
                  <a:t>日の２週間前まで</a:t>
                </a:r>
                <a:r>
                  <a:rPr kumimoji="1" lang="ja-JP" altLang="en-US" sz="1000" dirty="0" smtClean="0">
                    <a:solidFill>
                      <a:prstClr val="black"/>
                    </a:solidFill>
                    <a:latin typeface="Segoe UI" panose="020B0502040204020203" pitchFamily="34" charset="0"/>
                  </a:rPr>
                  <a:t>に申請書類のご提出、もしくは</a:t>
                </a:r>
                <a:r>
                  <a:rPr kumimoji="1" lang="en-US" altLang="ja-JP" sz="1000" dirty="0" smtClean="0">
                    <a:solidFill>
                      <a:prstClr val="black"/>
                    </a:solidFill>
                    <a:latin typeface="Segoe UI" panose="020B0502040204020203" pitchFamily="34" charset="0"/>
                  </a:rPr>
                  <a:t>web</a:t>
                </a:r>
                <a:r>
                  <a:rPr kumimoji="1" lang="ja-JP" altLang="en-US" sz="1000" dirty="0" smtClean="0">
                    <a:solidFill>
                      <a:prstClr val="black"/>
                    </a:solidFill>
                    <a:latin typeface="Segoe UI" panose="020B0502040204020203" pitchFamily="34" charset="0"/>
                  </a:rPr>
                  <a:t>申請登録をお済ませください</a:t>
                </a:r>
                <a:r>
                  <a:rPr kumimoji="1" lang="ja-JP" altLang="en-US" sz="1000" dirty="0">
                    <a:solidFill>
                      <a:prstClr val="black"/>
                    </a:solidFill>
                    <a:latin typeface="Segoe UI" panose="020B0502040204020203" pitchFamily="34" charset="0"/>
                  </a:rPr>
                  <a:t>。</a:t>
                </a:r>
                <a:endParaRPr kumimoji="1" lang="en-US" altLang="ja-JP" sz="1000" dirty="0">
                  <a:solidFill>
                    <a:prstClr val="black"/>
                  </a:solidFill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48" name="グループ化 47"/>
            <p:cNvGrpSpPr/>
            <p:nvPr/>
          </p:nvGrpSpPr>
          <p:grpSpPr>
            <a:xfrm>
              <a:off x="508431" y="8592785"/>
              <a:ext cx="5389449" cy="327293"/>
              <a:chOff x="515848" y="6538045"/>
              <a:chExt cx="5389449" cy="327293"/>
            </a:xfrm>
          </p:grpSpPr>
          <p:pic>
            <p:nvPicPr>
              <p:cNvPr id="58" name="図 5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848" y="6562941"/>
                <a:ext cx="302397" cy="302397"/>
              </a:xfrm>
              <a:prstGeom prst="rect">
                <a:avLst/>
              </a:prstGeom>
            </p:spPr>
          </p:pic>
          <p:sp>
            <p:nvSpPr>
              <p:cNvPr id="59" name="正方形/長方形 58"/>
              <p:cNvSpPr/>
              <p:nvPr/>
            </p:nvSpPr>
            <p:spPr>
              <a:xfrm>
                <a:off x="812528" y="6538045"/>
                <a:ext cx="5092769" cy="309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1" lang="en-US" altLang="ja-JP" sz="1000" dirty="0" smtClean="0">
                    <a:solidFill>
                      <a:prstClr val="black"/>
                    </a:solidFill>
                    <a:latin typeface="Segoe UI" panose="020B0502040204020203" pitchFamily="34" charset="0"/>
                  </a:rPr>
                  <a:t>20</a:t>
                </a:r>
                <a:r>
                  <a:rPr kumimoji="1" lang="ja-JP" altLang="en-US" sz="1000" dirty="0" smtClean="0">
                    <a:solidFill>
                      <a:prstClr val="black"/>
                    </a:solidFill>
                    <a:latin typeface="Segoe UI" panose="020B0502040204020203" pitchFamily="34" charset="0"/>
                  </a:rPr>
                  <a:t>名以上でご利用の場合、ご利用前に職員と簡単な打ち合わせを行います。</a:t>
                </a:r>
                <a:endParaRPr kumimoji="1" lang="en-US" altLang="ja-JP" sz="1000" dirty="0" smtClean="0">
                  <a:solidFill>
                    <a:prstClr val="black"/>
                  </a:solidFill>
                  <a:latin typeface="Segoe UI" panose="020B0502040204020203" pitchFamily="34" charset="0"/>
                </a:endParaRPr>
              </a:p>
              <a:p>
                <a:pPr lvl="0"/>
                <a:r>
                  <a:rPr kumimoji="1" lang="ja-JP" altLang="en-US" sz="1000" dirty="0" smtClean="0">
                    <a:solidFill>
                      <a:prstClr val="black"/>
                    </a:solidFill>
                    <a:latin typeface="Segoe UI" panose="020B0502040204020203" pitchFamily="34" charset="0"/>
                  </a:rPr>
                  <a:t>プログラムのご相談も承ります</a:t>
                </a:r>
                <a:r>
                  <a:rPr kumimoji="1" lang="ja-JP" altLang="en-US" sz="1000" dirty="0">
                    <a:solidFill>
                      <a:prstClr val="black"/>
                    </a:solidFill>
                    <a:latin typeface="Segoe UI" panose="020B0502040204020203" pitchFamily="34" charset="0"/>
                  </a:rPr>
                  <a:t>。</a:t>
                </a:r>
                <a:endParaRPr kumimoji="1" lang="en-US" altLang="ja-JP" sz="1000" dirty="0">
                  <a:solidFill>
                    <a:prstClr val="black"/>
                  </a:solidFill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53" name="グループ化 52"/>
            <p:cNvGrpSpPr/>
            <p:nvPr/>
          </p:nvGrpSpPr>
          <p:grpSpPr>
            <a:xfrm>
              <a:off x="514243" y="7839070"/>
              <a:ext cx="3951558" cy="441583"/>
              <a:chOff x="514243" y="5877830"/>
              <a:chExt cx="3951558" cy="441583"/>
            </a:xfrm>
          </p:grpSpPr>
          <p:sp>
            <p:nvSpPr>
              <p:cNvPr id="54" name="テキスト ボックス 53"/>
              <p:cNvSpPr txBox="1"/>
              <p:nvPr/>
            </p:nvSpPr>
            <p:spPr>
              <a:xfrm>
                <a:off x="812528" y="5877830"/>
                <a:ext cx="302596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000" dirty="0" smtClean="0">
                    <a:latin typeface="Segoe UI" panose="020B0502040204020203" pitchFamily="34" charset="0"/>
                  </a:rPr>
                  <a:t>まずはお電話で空き状況をご確認ください。</a:t>
                </a:r>
                <a:endParaRPr kumimoji="1" lang="en-US" altLang="ja-JP" sz="1000" dirty="0" smtClean="0">
                  <a:latin typeface="Segoe UI" panose="020B0502040204020203" pitchFamily="34" charset="0"/>
                </a:endParaRPr>
              </a:p>
            </p:txBody>
          </p:sp>
          <p:pic>
            <p:nvPicPr>
              <p:cNvPr id="55" name="図 5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243" y="5986732"/>
                <a:ext cx="252700" cy="252700"/>
              </a:xfrm>
              <a:prstGeom prst="rect">
                <a:avLst/>
              </a:prstGeom>
            </p:spPr>
          </p:pic>
          <p:sp>
            <p:nvSpPr>
              <p:cNvPr id="56" name="テキスト ボックス 55"/>
              <p:cNvSpPr txBox="1"/>
              <p:nvPr/>
            </p:nvSpPr>
            <p:spPr>
              <a:xfrm>
                <a:off x="835820" y="6103969"/>
                <a:ext cx="362998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800" b="1" dirty="0" smtClean="0">
                    <a:latin typeface="Segoe UI" panose="020B0502040204020203" pitchFamily="34" charset="0"/>
                  </a:rPr>
                  <a:t>※</a:t>
                </a:r>
                <a:r>
                  <a:rPr kumimoji="1" lang="ja-JP" altLang="en-US" sz="800" dirty="0" smtClean="0">
                    <a:latin typeface="Segoe UI" panose="020B0502040204020203" pitchFamily="34" charset="0"/>
                  </a:rPr>
                  <a:t>インターネット・メールでの予約は受け付けておりません。</a:t>
                </a:r>
                <a:endParaRPr kumimoji="1" lang="en-US" altLang="ja-JP" sz="800" dirty="0" smtClean="0">
                  <a:latin typeface="Segoe UI" panose="020B0502040204020203" pitchFamily="34" charset="0"/>
                </a:endParaRPr>
              </a:p>
            </p:txBody>
          </p:sp>
        </p:grpSp>
      </p:grpSp>
      <p:sp>
        <p:nvSpPr>
          <p:cNvPr id="65" name="フレーム 64"/>
          <p:cNvSpPr/>
          <p:nvPr/>
        </p:nvSpPr>
        <p:spPr>
          <a:xfrm>
            <a:off x="4152278" y="407909"/>
            <a:ext cx="2468067" cy="2536763"/>
          </a:xfrm>
          <a:prstGeom prst="frame">
            <a:avLst>
              <a:gd name="adj1" fmla="val 3867"/>
            </a:avLst>
          </a:prstGeom>
          <a:pattFill prst="wdUpDiag">
            <a:fgClr>
              <a:srgbClr val="99FF3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74671" y="24349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Segoe UI" panose="020B0502040204020203" pitchFamily="34" charset="0"/>
              </a:rPr>
              <a:t>施設情報</a:t>
            </a:r>
            <a:endParaRPr kumimoji="1" lang="ja-JP" altLang="en-US" sz="1400" b="1" dirty="0">
              <a:latin typeface="Segoe UI" panose="020B0502040204020203" pitchFamily="34" charset="0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234196" y="257846"/>
            <a:ext cx="64590" cy="282262"/>
          </a:xfrm>
          <a:prstGeom prst="rect">
            <a:avLst/>
          </a:prstGeom>
          <a:pattFill prst="wdUpDiag">
            <a:fgClr>
              <a:srgbClr val="99FF3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9" name="グループ化 68"/>
          <p:cNvGrpSpPr/>
          <p:nvPr/>
        </p:nvGrpSpPr>
        <p:grpSpPr>
          <a:xfrm>
            <a:off x="4326744" y="570873"/>
            <a:ext cx="2306301" cy="553998"/>
            <a:chOff x="4314044" y="5540308"/>
            <a:chExt cx="2306301" cy="553998"/>
          </a:xfrm>
        </p:grpSpPr>
        <p:sp>
          <p:nvSpPr>
            <p:cNvPr id="70" name="テキスト ボックス 69"/>
            <p:cNvSpPr txBox="1"/>
            <p:nvPr/>
          </p:nvSpPr>
          <p:spPr>
            <a:xfrm>
              <a:off x="4407946" y="5540308"/>
              <a:ext cx="22123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000" dirty="0" smtClean="0">
                  <a:latin typeface="Segoe UI" panose="020B0502040204020203" pitchFamily="34" charset="0"/>
                </a:rPr>
                <a:t>予約必須の「キャンプエリア」と</a:t>
              </a:r>
              <a:r>
                <a:rPr kumimoji="1" lang="en-US" altLang="ja-JP" sz="1000" dirty="0" smtClean="0">
                  <a:latin typeface="Segoe UI" panose="020B0502040204020203" pitchFamily="34" charset="0"/>
                </a:rPr>
                <a:t/>
              </a:r>
              <a:br>
                <a:rPr kumimoji="1" lang="en-US" altLang="ja-JP" sz="1000" dirty="0" smtClean="0">
                  <a:latin typeface="Segoe UI" panose="020B0502040204020203" pitchFamily="34" charset="0"/>
                </a:rPr>
              </a:br>
              <a:r>
                <a:rPr kumimoji="1" lang="ja-JP" altLang="en-US" sz="1000" dirty="0" smtClean="0">
                  <a:latin typeface="Segoe UI" panose="020B0502040204020203" pitchFamily="34" charset="0"/>
                </a:rPr>
                <a:t>予約不要の「ピクニックエリア」</a:t>
              </a:r>
              <a:endParaRPr kumimoji="1" lang="en-US" altLang="ja-JP" sz="1000" dirty="0" smtClean="0">
                <a:latin typeface="Segoe UI" panose="020B0502040204020203" pitchFamily="34" charset="0"/>
              </a:endParaRPr>
            </a:p>
          </p:txBody>
        </p:sp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4044" y="5638244"/>
              <a:ext cx="153334" cy="153334"/>
            </a:xfrm>
            <a:prstGeom prst="rect">
              <a:avLst/>
            </a:prstGeom>
          </p:spPr>
        </p:pic>
      </p:grpSp>
      <p:grpSp>
        <p:nvGrpSpPr>
          <p:cNvPr id="72" name="グループ化 71"/>
          <p:cNvGrpSpPr/>
          <p:nvPr/>
        </p:nvGrpSpPr>
        <p:grpSpPr>
          <a:xfrm>
            <a:off x="4337735" y="2197344"/>
            <a:ext cx="2291666" cy="553998"/>
            <a:chOff x="4328508" y="7482140"/>
            <a:chExt cx="2291666" cy="553998"/>
          </a:xfrm>
        </p:grpSpPr>
        <p:sp>
          <p:nvSpPr>
            <p:cNvPr id="73" name="正方形/長方形 72"/>
            <p:cNvSpPr/>
            <p:nvPr/>
          </p:nvSpPr>
          <p:spPr>
            <a:xfrm>
              <a:off x="4407774" y="7482140"/>
              <a:ext cx="22124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kumimoji="1" lang="ja-JP" altLang="en-US" sz="1000" dirty="0">
                  <a:solidFill>
                    <a:prstClr val="black"/>
                  </a:solidFill>
                  <a:latin typeface="Segoe UI" panose="020B0502040204020203" pitchFamily="34" charset="0"/>
                </a:rPr>
                <a:t>はじめての</a:t>
              </a:r>
              <a:r>
                <a:rPr kumimoji="1" lang="ja-JP" altLang="en-US" sz="1000" dirty="0" smtClean="0">
                  <a:solidFill>
                    <a:prstClr val="black"/>
                  </a:solidFill>
                  <a:latin typeface="Segoe UI" panose="020B0502040204020203" pitchFamily="34" charset="0"/>
                </a:rPr>
                <a:t>キャンプでも大学生</a:t>
              </a:r>
              <a:r>
                <a:rPr kumimoji="1" lang="ja-JP" altLang="en-US" sz="1000" dirty="0">
                  <a:solidFill>
                    <a:prstClr val="black"/>
                  </a:solidFill>
                  <a:latin typeface="Segoe UI" panose="020B0502040204020203" pitchFamily="34" charset="0"/>
                </a:rPr>
                <a:t>の</a:t>
              </a:r>
              <a:r>
                <a:rPr kumimoji="1" lang="en-US" altLang="ja-JP" sz="1000" dirty="0">
                  <a:solidFill>
                    <a:prstClr val="black"/>
                  </a:solidFill>
                  <a:latin typeface="Segoe UI" panose="020B0502040204020203" pitchFamily="34" charset="0"/>
                </a:rPr>
                <a:t/>
              </a:r>
              <a:br>
                <a:rPr kumimoji="1" lang="en-US" altLang="ja-JP" sz="1000" dirty="0">
                  <a:solidFill>
                    <a:prstClr val="black"/>
                  </a:solidFill>
                  <a:latin typeface="Segoe UI" panose="020B0502040204020203" pitchFamily="34" charset="0"/>
                </a:rPr>
              </a:br>
              <a:r>
                <a:rPr kumimoji="1" lang="ja-JP" altLang="en-US" sz="1000" dirty="0">
                  <a:solidFill>
                    <a:prstClr val="black"/>
                  </a:solidFill>
                  <a:latin typeface="Segoe UI" panose="020B0502040204020203" pitchFamily="34" charset="0"/>
                </a:rPr>
                <a:t>キャンプカウンセラーが</a:t>
              </a:r>
              <a:r>
                <a:rPr kumimoji="1" lang="ja-JP" altLang="en-US" sz="1000" dirty="0" smtClean="0">
                  <a:solidFill>
                    <a:prstClr val="black"/>
                  </a:solidFill>
                  <a:latin typeface="Segoe UI" panose="020B0502040204020203" pitchFamily="34" charset="0"/>
                </a:rPr>
                <a:t>サポート</a:t>
              </a:r>
              <a:endParaRPr kumimoji="1" lang="en-US" altLang="ja-JP" sz="1000" dirty="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  <p:pic>
          <p:nvPicPr>
            <p:cNvPr id="74" name="図 7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8508" y="7575708"/>
              <a:ext cx="153334" cy="153334"/>
            </a:xfrm>
            <a:prstGeom prst="rect">
              <a:avLst/>
            </a:prstGeom>
          </p:spPr>
        </p:pic>
      </p:grpSp>
      <p:grpSp>
        <p:nvGrpSpPr>
          <p:cNvPr id="75" name="グループ化 74"/>
          <p:cNvGrpSpPr/>
          <p:nvPr/>
        </p:nvGrpSpPr>
        <p:grpSpPr>
          <a:xfrm>
            <a:off x="4326743" y="1886940"/>
            <a:ext cx="2305257" cy="323165"/>
            <a:chOff x="4315088" y="6978009"/>
            <a:chExt cx="2305257" cy="323165"/>
          </a:xfrm>
        </p:grpSpPr>
        <p:sp>
          <p:nvSpPr>
            <p:cNvPr id="76" name="正方形/長方形 75"/>
            <p:cNvSpPr/>
            <p:nvPr/>
          </p:nvSpPr>
          <p:spPr>
            <a:xfrm>
              <a:off x="4407945" y="6978009"/>
              <a:ext cx="22124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kumimoji="1" lang="ja-JP" altLang="en-US" sz="1000" dirty="0" smtClean="0">
                  <a:solidFill>
                    <a:prstClr val="black"/>
                  </a:solidFill>
                  <a:latin typeface="Segoe UI" panose="020B0502040204020203" pitchFamily="34" charset="0"/>
                </a:rPr>
                <a:t>雨でも楽しめる屋根付き</a:t>
              </a:r>
              <a:r>
                <a:rPr kumimoji="1" lang="ja-JP" altLang="en-US" sz="1000" dirty="0">
                  <a:solidFill>
                    <a:prstClr val="black"/>
                  </a:solidFill>
                  <a:latin typeface="Segoe UI" panose="020B0502040204020203" pitchFamily="34" charset="0"/>
                </a:rPr>
                <a:t>の</a:t>
              </a:r>
              <a:r>
                <a:rPr kumimoji="1" lang="ja-JP" altLang="en-US" sz="1000" dirty="0" smtClean="0">
                  <a:solidFill>
                    <a:prstClr val="black"/>
                  </a:solidFill>
                  <a:latin typeface="Segoe UI" panose="020B0502040204020203" pitchFamily="34" charset="0"/>
                </a:rPr>
                <a:t>炊飯場</a:t>
              </a:r>
              <a:endParaRPr kumimoji="1" lang="en-US" altLang="ja-JP" sz="1000" dirty="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  <p:pic>
          <p:nvPicPr>
            <p:cNvPr id="77" name="図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5088" y="7065526"/>
              <a:ext cx="153334" cy="153334"/>
            </a:xfrm>
            <a:prstGeom prst="rect">
              <a:avLst/>
            </a:prstGeom>
          </p:spPr>
        </p:pic>
      </p:grpSp>
      <p:grpSp>
        <p:nvGrpSpPr>
          <p:cNvPr id="78" name="グループ化 77"/>
          <p:cNvGrpSpPr/>
          <p:nvPr/>
        </p:nvGrpSpPr>
        <p:grpSpPr>
          <a:xfrm>
            <a:off x="4326743" y="1132783"/>
            <a:ext cx="2306302" cy="784830"/>
            <a:chOff x="4314043" y="6199600"/>
            <a:chExt cx="2306302" cy="784830"/>
          </a:xfrm>
        </p:grpSpPr>
        <p:sp>
          <p:nvSpPr>
            <p:cNvPr id="79" name="正方形/長方形 78"/>
            <p:cNvSpPr/>
            <p:nvPr/>
          </p:nvSpPr>
          <p:spPr>
            <a:xfrm>
              <a:off x="4407947" y="6199600"/>
              <a:ext cx="2212398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kumimoji="1" lang="ja-JP" altLang="en-US" sz="1000" dirty="0" smtClean="0">
                  <a:solidFill>
                    <a:prstClr val="black"/>
                  </a:solidFill>
                  <a:latin typeface="Segoe UI" panose="020B0502040204020203" pitchFamily="34" charset="0"/>
                </a:rPr>
                <a:t>テントが常設されたサイト</a:t>
              </a:r>
              <a:endParaRPr kumimoji="1" lang="en-US" altLang="ja-JP" sz="1000" dirty="0" smtClean="0">
                <a:solidFill>
                  <a:prstClr val="black"/>
                </a:solidFill>
                <a:latin typeface="Segoe UI" panose="020B0502040204020203" pitchFamily="34" charset="0"/>
              </a:endParaRPr>
            </a:p>
            <a:p>
              <a:pPr lvl="0">
                <a:lnSpc>
                  <a:spcPct val="150000"/>
                </a:lnSpc>
              </a:pPr>
              <a:r>
                <a:rPr kumimoji="1" lang="ja-JP" altLang="en-US" sz="1000" dirty="0" smtClean="0">
                  <a:solidFill>
                    <a:prstClr val="black"/>
                  </a:solidFill>
                  <a:latin typeface="Segoe UI" panose="020B0502040204020203" pitchFamily="34" charset="0"/>
                </a:rPr>
                <a:t>テント持ち込みが可能なサイト</a:t>
              </a:r>
              <a:endParaRPr kumimoji="1" lang="en-US" altLang="ja-JP" sz="1000" dirty="0" smtClean="0">
                <a:solidFill>
                  <a:prstClr val="black"/>
                </a:solidFill>
                <a:latin typeface="Segoe UI" panose="020B0502040204020203" pitchFamily="34" charset="0"/>
              </a:endParaRPr>
            </a:p>
            <a:p>
              <a:pPr lvl="0">
                <a:lnSpc>
                  <a:spcPct val="150000"/>
                </a:lnSpc>
              </a:pPr>
              <a:r>
                <a:rPr kumimoji="1" lang="ja-JP" altLang="en-US" sz="1000" dirty="0">
                  <a:solidFill>
                    <a:prstClr val="black"/>
                  </a:solidFill>
                  <a:latin typeface="Segoe UI" panose="020B0502040204020203" pitchFamily="34" charset="0"/>
                </a:rPr>
                <a:t>どちら</a:t>
              </a:r>
              <a:r>
                <a:rPr kumimoji="1" lang="ja-JP" altLang="en-US" sz="1000" dirty="0" smtClean="0">
                  <a:solidFill>
                    <a:prstClr val="black"/>
                  </a:solidFill>
                  <a:latin typeface="Segoe UI" panose="020B0502040204020203" pitchFamily="34" charset="0"/>
                </a:rPr>
                <a:t>も備えたキャンプ場</a:t>
              </a:r>
              <a:endParaRPr kumimoji="1" lang="en-US" altLang="ja-JP" sz="1000" dirty="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  <p:pic>
          <p:nvPicPr>
            <p:cNvPr id="80" name="図 7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4043" y="6279618"/>
              <a:ext cx="153334" cy="153334"/>
            </a:xfrm>
            <a:prstGeom prst="rect">
              <a:avLst/>
            </a:prstGeom>
          </p:spPr>
        </p:pic>
      </p:grpSp>
      <p:sp>
        <p:nvSpPr>
          <p:cNvPr id="52" name="テキスト ボックス 51"/>
          <p:cNvSpPr txBox="1"/>
          <p:nvPr/>
        </p:nvSpPr>
        <p:spPr>
          <a:xfrm>
            <a:off x="136291" y="9138796"/>
            <a:ext cx="2765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b="1" dirty="0" smtClean="0">
                <a:latin typeface="Segoe UI" panose="020B0502040204020203" pitchFamily="34" charset="0"/>
              </a:rPr>
              <a:t>所管：茨木市教育委員会 社会教育振興課</a:t>
            </a:r>
            <a:endParaRPr kumimoji="1" lang="en-US" altLang="ja-JP" sz="1000" b="1" dirty="0" smtClean="0"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b="1" dirty="0" smtClean="0">
                <a:latin typeface="Segoe UI" panose="020B0502040204020203" pitchFamily="34" charset="0"/>
              </a:rPr>
              <a:t>電話：</a:t>
            </a:r>
            <a:r>
              <a:rPr kumimoji="1" lang="en-US" altLang="ja-JP" sz="1000" b="1" dirty="0" smtClean="0">
                <a:latin typeface="Segoe UI" panose="020B0502040204020203" pitchFamily="34" charset="0"/>
              </a:rPr>
              <a:t>072-622-5180</a:t>
            </a:r>
            <a:r>
              <a:rPr kumimoji="1" lang="ja-JP" altLang="en-US" sz="1000" b="1" dirty="0" smtClean="0">
                <a:latin typeface="Segoe UI" panose="020B0502040204020203" pitchFamily="34" charset="0"/>
              </a:rPr>
              <a:t>（平日</a:t>
            </a:r>
            <a:r>
              <a:rPr kumimoji="1" lang="en-US" altLang="ja-JP" sz="1000" b="1" dirty="0">
                <a:latin typeface="Segoe UI" panose="020B0502040204020203" pitchFamily="34" charset="0"/>
              </a:rPr>
              <a:t>8</a:t>
            </a:r>
            <a:r>
              <a:rPr kumimoji="1" lang="en-US" altLang="ja-JP" sz="1000" b="1" dirty="0" smtClean="0">
                <a:latin typeface="Segoe UI" panose="020B0502040204020203" pitchFamily="34" charset="0"/>
              </a:rPr>
              <a:t>:45</a:t>
            </a:r>
            <a:r>
              <a:rPr kumimoji="1" lang="ja-JP" altLang="en-US" sz="1000" b="1" dirty="0" smtClean="0">
                <a:latin typeface="Segoe UI" panose="020B0502040204020203" pitchFamily="34" charset="0"/>
              </a:rPr>
              <a:t>～</a:t>
            </a:r>
            <a:r>
              <a:rPr kumimoji="1" lang="en-US" altLang="ja-JP" sz="1000" b="1" dirty="0" smtClean="0">
                <a:latin typeface="Segoe UI" panose="020B0502040204020203" pitchFamily="34" charset="0"/>
              </a:rPr>
              <a:t>17:15</a:t>
            </a:r>
            <a:r>
              <a:rPr kumimoji="1" lang="ja-JP" altLang="en-US" sz="1000" b="1" dirty="0" smtClean="0">
                <a:latin typeface="Segoe UI" panose="020B0502040204020203" pitchFamily="34" charset="0"/>
              </a:rPr>
              <a:t>）</a:t>
            </a:r>
            <a:endParaRPr kumimoji="1" lang="en-US" altLang="ja-JP" sz="1000" b="1" dirty="0" smtClean="0">
              <a:latin typeface="Segoe UI" panose="020B0502040204020203" pitchFamily="34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-80963" y="8771262"/>
            <a:ext cx="0" cy="1137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6986587" y="8771262"/>
            <a:ext cx="0" cy="1137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/>
          <p:cNvGrpSpPr/>
          <p:nvPr/>
        </p:nvGrpSpPr>
        <p:grpSpPr>
          <a:xfrm>
            <a:off x="2813233" y="9134104"/>
            <a:ext cx="2664419" cy="563382"/>
            <a:chOff x="3275913" y="9218027"/>
            <a:chExt cx="2664419" cy="563382"/>
          </a:xfrm>
        </p:grpSpPr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118"/>
            <a:stretch/>
          </p:blipFill>
          <p:spPr>
            <a:xfrm>
              <a:off x="3727450" y="9471743"/>
              <a:ext cx="2212882" cy="309666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5913" y="9275849"/>
              <a:ext cx="435881" cy="435881"/>
            </a:xfrm>
            <a:prstGeom prst="rect">
              <a:avLst/>
            </a:prstGeom>
          </p:spPr>
        </p:pic>
        <p:pic>
          <p:nvPicPr>
            <p:cNvPr id="83" name="図 8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8" r="59646"/>
            <a:stretch/>
          </p:blipFill>
          <p:spPr>
            <a:xfrm>
              <a:off x="3700052" y="9218027"/>
              <a:ext cx="1493398" cy="309666"/>
            </a:xfrm>
            <a:prstGeom prst="rect">
              <a:avLst/>
            </a:prstGeom>
          </p:spPr>
        </p:pic>
      </p:grp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6"/>
          <a:stretch/>
        </p:blipFill>
        <p:spPr>
          <a:xfrm>
            <a:off x="217058" y="588595"/>
            <a:ext cx="3606422" cy="221167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80" y="8824876"/>
            <a:ext cx="928121" cy="9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3314</TotalTime>
  <Words>517</Words>
  <Application>Microsoft Office PowerPoint</Application>
  <PresentationFormat>A4 210 x 297 mm</PresentationFormat>
  <Paragraphs>81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游ゴシック</vt:lpstr>
      <vt:lpstr>游ゴシック Light</vt:lpstr>
      <vt:lpstr>Arial</vt:lpstr>
      <vt:lpstr>Calibri</vt:lpstr>
      <vt:lpstr>Calibri Light</vt:lpstr>
      <vt:lpstr>Segoe UI</vt:lpstr>
      <vt:lpstr>Wingdings</vt:lpstr>
      <vt:lpstr>Office テーマ</vt:lpstr>
      <vt:lpstr>PowerPoint プレゼンテーション</vt:lpstr>
      <vt:lpstr>PowerPoint プレゼンテーション</vt:lpstr>
    </vt:vector>
  </TitlesOfParts>
  <Company>情報システム課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茨木市</dc:creator>
  <cp:lastModifiedBy>茨木市</cp:lastModifiedBy>
  <cp:revision>60</cp:revision>
  <cp:lastPrinted>2025-05-16T02:44:41Z</cp:lastPrinted>
  <dcterms:created xsi:type="dcterms:W3CDTF">2020-09-30T06:32:11Z</dcterms:created>
  <dcterms:modified xsi:type="dcterms:W3CDTF">2025-05-16T02:45:41Z</dcterms:modified>
</cp:coreProperties>
</file>