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&#65279;<?xml version="1.0" encoding="utf-8" standalone="yes"?>
<Relationships xmlns="http://schemas.openxmlformats.org/package/2006/relationships">
  <Relationship Id="rId2" Type="http://schemas.openxmlformats.org/package/2006/relationships/metadata/thumbnail" Target="docProps/thumbnail.jpeg" />
  <Relationship Id="rId1" Type="http://schemas.openxmlformats.org/officeDocument/2006/relationships/officeDocument" Target="ppt/presentation.xml" />
  <Relationship Id="rId5" Type="http://schemas.openxmlformats.org/officeDocument/2006/relationships/custom-properties" Target="docProps/custom.xml" />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71" r:id="rId5"/>
    <p:sldId id="272" r:id="rId6"/>
    <p:sldId id="266" r:id="rId7"/>
    <p:sldId id="270" r:id="rId8"/>
    <p:sldId id="267" r:id="rId9"/>
    <p:sldId id="269" r:id="rId10"/>
    <p:sldId id="261" r:id="rId11"/>
    <p:sldId id="273" r:id="rId12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
<Relationships xmlns="http://schemas.openxmlformats.org/package/2006/relationships">
  <Relationship Id="rId8" Type="http://schemas.openxmlformats.org/officeDocument/2006/relationships/slide" Target="slides/slide4.xml" />
  <Relationship Id="rId13" Type="http://schemas.openxmlformats.org/officeDocument/2006/relationships/notesMaster" Target="notesMasters/notesMaster1.xml" />
  <Relationship Id="rId3" Type="http://schemas.openxmlformats.org/officeDocument/2006/relationships/customXml" Target="../customXml/item3.xml" />
  <Relationship Id="rId7" Type="http://schemas.openxmlformats.org/officeDocument/2006/relationships/slide" Target="slides/slide3.xml" />
  <Relationship Id="rId12" Type="http://schemas.openxmlformats.org/officeDocument/2006/relationships/slide" Target="slides/slide8.xml" />
  <Relationship Id="rId17" Type="http://schemas.openxmlformats.org/officeDocument/2006/relationships/tableStyles" Target="tableStyles.xml" />
  <Relationship Id="rId2" Type="http://schemas.openxmlformats.org/officeDocument/2006/relationships/customXml" Target="../customXml/item2.xml" />
  <Relationship Id="rId16" Type="http://schemas.openxmlformats.org/officeDocument/2006/relationships/theme" Target="theme/theme1.xml" />
  <Relationship Id="rId1" Type="http://schemas.openxmlformats.org/officeDocument/2006/relationships/customXml" Target="../customXml/item1.xml" />
  <Relationship Id="rId6" Type="http://schemas.openxmlformats.org/officeDocument/2006/relationships/slide" Target="slides/slide2.xml" />
  <Relationship Id="rId11" Type="http://schemas.openxmlformats.org/officeDocument/2006/relationships/slide" Target="slides/slide7.xml" />
  <Relationship Id="rId5" Type="http://schemas.openxmlformats.org/officeDocument/2006/relationships/slide" Target="slides/slide1.xml" />
  <Relationship Id="rId15" Type="http://schemas.openxmlformats.org/officeDocument/2006/relationships/viewProps" Target="viewProps.xml" />
  <Relationship Id="rId10" Type="http://schemas.openxmlformats.org/officeDocument/2006/relationships/slide" Target="slides/slide6.xml" />
  <Relationship Id="rId4" Type="http://schemas.openxmlformats.org/officeDocument/2006/relationships/slideMaster" Target="slideMasters/slideMaster1.xml" />
  <Relationship Id="rId9" Type="http://schemas.openxmlformats.org/officeDocument/2006/relationships/slide" Target="slides/slide5.xml" />
  <Relationship Id="rId14" Type="http://schemas.openxmlformats.org/officeDocument/2006/relationships/presProps" Target="presProps.xml" />
</Relationships>
</file>

<file path=ppt/notesMasters/_rels/notesMaster1.xml.rels>&#65279;<?xml version="1.0" encoding="utf-8" standalone="yes"?>
<Relationships xmlns="http://schemas.openxmlformats.org/package/2006/relationships">
  <Relationship Id="rId1" Type="http://schemas.openxmlformats.org/officeDocument/2006/relationships/theme" Target="../theme/theme2.xml" 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575" cy="498475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9" y="1"/>
            <a:ext cx="2949575" cy="498475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r">
              <a:defRPr sz="1200"/>
            </a:lvl1pPr>
          </a:lstStyle>
          <a:p>
            <a:fld id="{804206B3-0E57-4C23-9526-9A92E50ECC6A}" type="datetimeFigureOut">
              <a:rPr kumimoji="1" lang="ja-JP" altLang="en-US" smtClean="0"/>
              <a:t>2021/12/21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8" tIns="45719" rIns="91438" bIns="4571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9" y="4783139"/>
            <a:ext cx="5445125" cy="3913187"/>
          </a:xfrm>
          <a:prstGeom prst="rect">
            <a:avLst/>
          </a:prstGeom>
        </p:spPr>
        <p:txBody>
          <a:bodyPr vert="horz" lIns="91438" tIns="45719" rIns="91438" bIns="45719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863"/>
            <a:ext cx="2949575" cy="498475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9" y="9440863"/>
            <a:ext cx="2949575" cy="498475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r">
              <a:defRPr sz="1200"/>
            </a:lvl1pPr>
          </a:lstStyle>
          <a:p>
            <a:fld id="{F2BD8A27-8417-411A-910F-0D3B601C9A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2900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2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3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4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5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6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7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8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9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0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ED2A-44D7-43D0-92BC-C2D8A463B52F}" type="datetime1">
              <a:rPr kumimoji="1" lang="ja-JP" altLang="en-US" smtClean="0"/>
              <a:t>2021/12/21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2247-2E05-4319-8FD3-3487DD0B2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533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C170-223F-4198-B572-388BF23F2D76}" type="datetime1">
              <a:rPr kumimoji="1" lang="ja-JP" altLang="en-US" smtClean="0"/>
              <a:t>2021/12/21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2247-2E05-4319-8FD3-3487DD0B2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5962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5952A-52F3-40A4-BB2E-6155E91B16EA}" type="datetime1">
              <a:rPr kumimoji="1" lang="ja-JP" altLang="en-US" smtClean="0"/>
              <a:t>2021/12/21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2247-2E05-4319-8FD3-3487DD0B2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0161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1C9C-5225-43C0-9E91-9DBA883F79CA}" type="datetime1">
              <a:rPr kumimoji="1" lang="ja-JP" altLang="en-US" smtClean="0"/>
              <a:t>2021/12/21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2247-2E05-4319-8FD3-3487DD0B2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6186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B81E-7AD9-461D-BAED-9CF7360CA047}" type="datetime1">
              <a:rPr kumimoji="1" lang="ja-JP" altLang="en-US" smtClean="0"/>
              <a:t>2021/12/21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2247-2E05-4319-8FD3-3487DD0B2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961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9948B-5588-4A8A-941D-1E8AE6B4F1C4}" type="datetime1">
              <a:rPr kumimoji="1" lang="ja-JP" altLang="en-US" smtClean="0"/>
              <a:t>2021/12/21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2247-2E05-4319-8FD3-3487DD0B2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1782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B5C83-BB55-4391-A88E-8B753ADA22AA}" type="datetime1">
              <a:rPr kumimoji="1" lang="ja-JP" altLang="en-US" smtClean="0"/>
              <a:t>2021/12/21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2247-2E05-4319-8FD3-3487DD0B2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1684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F2B67-4A92-40DC-AF9F-A8F96AF718D5}" type="datetime1">
              <a:rPr kumimoji="1" lang="ja-JP" altLang="en-US" smtClean="0"/>
              <a:t>2021/12/21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2247-2E05-4319-8FD3-3487DD0B2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7137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3EA5C-DB62-42A2-9A14-696E57E70FCA}" type="datetime1">
              <a:rPr kumimoji="1" lang="ja-JP" altLang="en-US" smtClean="0"/>
              <a:t>2021/12/21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2247-2E05-4319-8FD3-3487DD0B2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6546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7A44E-0BFB-4E35-8EC7-EA600387503B}" type="datetime1">
              <a:rPr kumimoji="1" lang="ja-JP" altLang="en-US" smtClean="0"/>
              <a:t>2021/12/21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2247-2E05-4319-8FD3-3487DD0B2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64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400D8-4C8C-458E-A5A4-BB06B385EDE0}" type="datetime1">
              <a:rPr kumimoji="1" lang="ja-JP" altLang="en-US" smtClean="0"/>
              <a:t>2021/12/21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32247-2E05-4319-8FD3-3487DD0B2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9209320"/>
      </p:ext>
    </p:extLst>
  </p:cSld>
  <p:clrMapOvr>
    <a:masterClrMapping/>
  </p:clrMapOvr>
</p:sldLayout>
</file>

<file path=ppt/slideMasters/_rels/slideMaster1.xml.rels>&#65279;<?xml version="1.0" encoding="utf-8" standalone="yes"?>
<Relationships xmlns="http://schemas.openxmlformats.org/package/2006/relationships">
  <Relationship Id="rId8" Type="http://schemas.openxmlformats.org/officeDocument/2006/relationships/slideLayout" Target="../slideLayouts/slideLayout8.xml" />
  <Relationship Id="rId3" Type="http://schemas.openxmlformats.org/officeDocument/2006/relationships/slideLayout" Target="../slideLayouts/slideLayout3.xml" />
  <Relationship Id="rId7" Type="http://schemas.openxmlformats.org/officeDocument/2006/relationships/slideLayout" Target="../slideLayouts/slideLayout7.xml" />
  <Relationship Id="rId12" Type="http://schemas.openxmlformats.org/officeDocument/2006/relationships/theme" Target="../theme/theme1.xml" />
  <Relationship Id="rId2" Type="http://schemas.openxmlformats.org/officeDocument/2006/relationships/slideLayout" Target="../slideLayouts/slideLayout2.xml" />
  <Relationship Id="rId1" Type="http://schemas.openxmlformats.org/officeDocument/2006/relationships/slideLayout" Target="../slideLayouts/slideLayout1.xml" />
  <Relationship Id="rId6" Type="http://schemas.openxmlformats.org/officeDocument/2006/relationships/slideLayout" Target="../slideLayouts/slideLayout6.xml" />
  <Relationship Id="rId11" Type="http://schemas.openxmlformats.org/officeDocument/2006/relationships/slideLayout" Target="../slideLayouts/slideLayout11.xml" />
  <Relationship Id="rId5" Type="http://schemas.openxmlformats.org/officeDocument/2006/relationships/slideLayout" Target="../slideLayouts/slideLayout5.xml" />
  <Relationship Id="rId10" Type="http://schemas.openxmlformats.org/officeDocument/2006/relationships/slideLayout" Target="../slideLayouts/slideLayout10.xml" />
  <Relationship Id="rId4" Type="http://schemas.openxmlformats.org/officeDocument/2006/relationships/slideLayout" Target="../slideLayouts/slideLayout4.xml" />
  <Relationship Id="rId9" Type="http://schemas.openxmlformats.org/officeDocument/2006/relationships/slideLayout" Target="../slideLayouts/slideLayout9.xml" />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1BDA-36CC-46DC-BE98-958D876F009E}" type="datetime1">
              <a:rPr kumimoji="1" lang="ja-JP" altLang="en-US" smtClean="0"/>
              <a:t>2021/12/21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32247-2E05-4319-8FD3-3487DD0B2B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2810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1.png" />
  <Relationship Id="rId1" Type="http://schemas.openxmlformats.org/officeDocument/2006/relationships/slideLayout" Target="../slideLayouts/slideLayout2.xml" />
</Relationships>
</file>

<file path=ppt/slides/_rels/slide2.xml.rels>&#65279;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2.xml" />
</Relationships>
</file>

<file path=ppt/slides/_rels/slide3.xml.rels>&#65279;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2.xml" />
</Relationships>
</file>

<file path=ppt/slides/_rels/slide4.xml.rels>&#65279;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2.xml" />
</Relationships>
</file>

<file path=ppt/slides/_rels/slide5.xml.rels>&#65279;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2.xml" />
</Relationships>
</file>

<file path=ppt/slides/_rels/slide6.xml.rels>&#65279;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2.xml" />
</Relationships>
</file>

<file path=ppt/slides/_rels/slide7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2.emf" />
  <Relationship Id="rId1" Type="http://schemas.openxmlformats.org/officeDocument/2006/relationships/slideLayout" Target="../slideLayouts/slideLayout2.xml" />
</Relationships>
</file>

<file path=ppt/slides/_rels/slide8.xml.rels>&#65279;<?xml version="1.0" encoding="utf-8" standalone="yes"?>
<Relationships xmlns="http://schemas.openxmlformats.org/package/2006/relationships">
  <Relationship Id="rId8" Type="http://schemas.openxmlformats.org/officeDocument/2006/relationships/hyperlink" Target="https://www.jma.go.jp/bosai/risk/" TargetMode="External" />
  <Relationship Id="rId3" Type="http://schemas.openxmlformats.org/officeDocument/2006/relationships/image" Target="../media/image3.png" />
  <Relationship Id="rId7" Type="http://schemas.openxmlformats.org/officeDocument/2006/relationships/image" Target="../media/image5.png" />
  <Relationship Id="rId2" Type="http://schemas.openxmlformats.org/officeDocument/2006/relationships/hyperlink" Target="http://www.osaka-bousai.net/pref/index.html" TargetMode="External" />
  <Relationship Id="rId1" Type="http://schemas.openxmlformats.org/officeDocument/2006/relationships/slideLayout" Target="../slideLayouts/slideLayout2.xml" />
  <Relationship Id="rId6" Type="http://schemas.openxmlformats.org/officeDocument/2006/relationships/hyperlink" Target="https://www.river.go.jp/index" TargetMode="External" />
  <Relationship Id="rId5" Type="http://schemas.openxmlformats.org/officeDocument/2006/relationships/image" Target="../media/image4.png" />
  <Relationship Id="rId4" Type="http://schemas.openxmlformats.org/officeDocument/2006/relationships/hyperlink" Target="https://disaportal.gsi.go.jp/" TargetMode="External" />
  <Relationship Id="rId9" Type="http://schemas.openxmlformats.org/officeDocument/2006/relationships/image" Target="../media/image6.png" 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15911" y="121555"/>
            <a:ext cx="11835683" cy="1325563"/>
          </a:xfrm>
        </p:spPr>
        <p:txBody>
          <a:bodyPr/>
          <a:lstStyle/>
          <a:p>
            <a:pPr algn="ctr"/>
            <a:r>
              <a:rPr lang="ja-JP" altLang="en-US" sz="4000" dirty="0" smtClean="0"/>
              <a:t> 　</a:t>
            </a:r>
            <a:r>
              <a:rPr lang="ja-JP" altLang="en-US" sz="4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「これだけは！」シート</a:t>
            </a:r>
            <a:r>
              <a:rPr lang="en-US" altLang="ja-JP" sz="4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/>
            </a:r>
            <a:br>
              <a:rPr lang="en-US" altLang="ja-JP" sz="4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lang="en-US" altLang="ja-JP" sz="4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 </a:t>
            </a:r>
            <a:r>
              <a:rPr lang="ja-JP" altLang="en-US" sz="4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b="1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従業者ＢＣＰ携行カード</a:t>
            </a:r>
            <a:endParaRPr kumimoji="1" lang="ja-JP" altLang="en-US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3" name="コンテンツ プレースホルダー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1702643"/>
              </p:ext>
            </p:extLst>
          </p:nvPr>
        </p:nvGraphicFramePr>
        <p:xfrm>
          <a:off x="115911" y="1424917"/>
          <a:ext cx="11952288" cy="514331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116686">
                  <a:extLst>
                    <a:ext uri="{9D8B030D-6E8A-4147-A177-3AD203B41FA5}">
                      <a16:colId xmlns:a16="http://schemas.microsoft.com/office/drawing/2014/main" val="966107061"/>
                    </a:ext>
                  </a:extLst>
                </a:gridCol>
                <a:gridCol w="8835602">
                  <a:extLst>
                    <a:ext uri="{9D8B030D-6E8A-4147-A177-3AD203B41FA5}">
                      <a16:colId xmlns:a16="http://schemas.microsoft.com/office/drawing/2014/main" val="2668365372"/>
                    </a:ext>
                  </a:extLst>
                </a:gridCol>
              </a:tblGrid>
              <a:tr h="642914">
                <a:tc>
                  <a:txBody>
                    <a:bodyPr/>
                    <a:lstStyle/>
                    <a:p>
                      <a:r>
                        <a:rPr kumimoji="1" lang="ja-JP" altLang="en-US" sz="2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氏名</a:t>
                      </a:r>
                      <a:endParaRPr kumimoji="1" lang="ja-JP" altLang="en-US" sz="24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kumimoji="1" lang="ja-JP" altLang="en-US" sz="36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791535"/>
                  </a:ext>
                </a:extLst>
              </a:tr>
              <a:tr h="642914">
                <a:tc>
                  <a:txBody>
                    <a:bodyPr/>
                    <a:lstStyle/>
                    <a:p>
                      <a:r>
                        <a:rPr kumimoji="1" lang="ja-JP" altLang="en-US" sz="2400" b="1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血液型</a:t>
                      </a:r>
                      <a:endParaRPr kumimoji="1" lang="ja-JP" altLang="en-US" sz="2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kumimoji="1" lang="ja-JP" altLang="en-US" sz="36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397327"/>
                  </a:ext>
                </a:extLst>
              </a:tr>
              <a:tr h="642914">
                <a:tc>
                  <a:txBody>
                    <a:bodyPr/>
                    <a:lstStyle/>
                    <a:p>
                      <a:r>
                        <a:rPr kumimoji="1" lang="ja-JP" altLang="en-US" sz="2400" b="1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持病・アレルギー</a:t>
                      </a:r>
                      <a:endParaRPr kumimoji="1" lang="ja-JP" altLang="en-US" sz="2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kumimoji="1" lang="ja-JP" altLang="en-US" sz="36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776490"/>
                  </a:ext>
                </a:extLst>
              </a:tr>
              <a:tr h="642914">
                <a:tc>
                  <a:txBody>
                    <a:bodyPr/>
                    <a:lstStyle/>
                    <a:p>
                      <a:r>
                        <a:rPr kumimoji="1" lang="ja-JP" altLang="en-US" sz="2400" b="1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かかりつけの病院</a:t>
                      </a:r>
                      <a:endParaRPr kumimoji="1" lang="ja-JP" altLang="en-US" sz="24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kumimoji="1" lang="ja-JP" altLang="en-US" sz="36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710964"/>
                  </a:ext>
                </a:extLst>
              </a:tr>
              <a:tr h="642914">
                <a:tc>
                  <a:txBody>
                    <a:bodyPr/>
                    <a:lstStyle/>
                    <a:p>
                      <a:r>
                        <a:rPr kumimoji="1" lang="ja-JP" altLang="en-US" sz="2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勤務先</a:t>
                      </a:r>
                      <a:endParaRPr kumimoji="1" lang="ja-JP" altLang="en-US" sz="24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kumimoji="1" lang="ja-JP" altLang="en-US" sz="36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724634"/>
                  </a:ext>
                </a:extLst>
              </a:tr>
              <a:tr h="642914">
                <a:tc>
                  <a:txBody>
                    <a:bodyPr/>
                    <a:lstStyle/>
                    <a:p>
                      <a:r>
                        <a:rPr kumimoji="1" lang="ja-JP" altLang="en-US" sz="2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所属</a:t>
                      </a:r>
                      <a:endParaRPr kumimoji="1" lang="ja-JP" altLang="en-US" sz="24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kumimoji="1" lang="zh-TW" altLang="en-US" sz="36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659749"/>
                  </a:ext>
                </a:extLst>
              </a:tr>
              <a:tr h="642914">
                <a:tc>
                  <a:txBody>
                    <a:bodyPr/>
                    <a:lstStyle/>
                    <a:p>
                      <a:r>
                        <a:rPr kumimoji="1" lang="ja-JP" altLang="en-US" sz="2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勤務先所在地</a:t>
                      </a:r>
                      <a:endParaRPr kumimoji="1" lang="ja-JP" altLang="en-US" sz="24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6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</a:t>
                      </a:r>
                      <a:r>
                        <a:rPr kumimoji="1" lang="ja-JP" altLang="en-US" sz="36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</a:t>
                      </a:r>
                      <a:endParaRPr kumimoji="1" lang="en-US" altLang="ja-JP" sz="36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562161"/>
                  </a:ext>
                </a:extLst>
              </a:tr>
              <a:tr h="642914">
                <a:tc>
                  <a:txBody>
                    <a:bodyPr/>
                    <a:lstStyle/>
                    <a:p>
                      <a:r>
                        <a:rPr kumimoji="1" lang="ja-JP" altLang="en-US" sz="2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勤務先電話番号</a:t>
                      </a:r>
                      <a:endParaRPr kumimoji="1" lang="ja-JP" altLang="en-US" sz="24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kumimoji="1" lang="en-US" altLang="ja-JP" sz="36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000346"/>
                  </a:ext>
                </a:extLst>
              </a:tr>
            </a:tbl>
          </a:graphicData>
        </a:graphic>
      </p:graphicFrame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827" y="249216"/>
            <a:ext cx="2450860" cy="703487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9105362" y="6356350"/>
            <a:ext cx="2743200" cy="365125"/>
          </a:xfrm>
        </p:spPr>
        <p:txBody>
          <a:bodyPr/>
          <a:lstStyle/>
          <a:p>
            <a:r>
              <a:rPr kumimoji="1" lang="en-US" altLang="ja-JP" sz="28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P.</a:t>
            </a:r>
            <a:fld id="{FA032247-2E05-4319-8FD3-3487DD0B2B11}" type="slidenum">
              <a:rPr kumimoji="1" lang="ja-JP" altLang="en-US" sz="280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fld>
            <a:endParaRPr kumimoji="1" lang="ja-JP" altLang="en-US" sz="2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416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0" y="100461"/>
            <a:ext cx="10515600" cy="1325563"/>
          </a:xfrm>
        </p:spPr>
        <p:txBody>
          <a:bodyPr/>
          <a:lstStyle/>
          <a:p>
            <a:pPr algn="ctr"/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当社のＢＣＰ発動条件</a:t>
            </a:r>
            <a:endParaRPr kumimoji="1" lang="ja-JP" altLang="en-US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4318867"/>
              </p:ext>
            </p:extLst>
          </p:nvPr>
        </p:nvGraphicFramePr>
        <p:xfrm>
          <a:off x="206062" y="1262130"/>
          <a:ext cx="11822806" cy="491973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16786">
                  <a:extLst>
                    <a:ext uri="{9D8B030D-6E8A-4147-A177-3AD203B41FA5}">
                      <a16:colId xmlns:a16="http://schemas.microsoft.com/office/drawing/2014/main" val="4109047110"/>
                    </a:ext>
                  </a:extLst>
                </a:gridCol>
                <a:gridCol w="9106020">
                  <a:extLst>
                    <a:ext uri="{9D8B030D-6E8A-4147-A177-3AD203B41FA5}">
                      <a16:colId xmlns:a16="http://schemas.microsoft.com/office/drawing/2014/main" val="4108622369"/>
                    </a:ext>
                  </a:extLst>
                </a:gridCol>
              </a:tblGrid>
              <a:tr h="1639910">
                <a:tc>
                  <a:txBody>
                    <a:bodyPr/>
                    <a:lstStyle/>
                    <a:p>
                      <a:r>
                        <a:rPr kumimoji="1" lang="ja-JP" altLang="en-US" sz="4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地震</a:t>
                      </a:r>
                      <a:endParaRPr kumimoji="1" lang="ja-JP" altLang="en-US" sz="4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3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震度　</a:t>
                      </a:r>
                      <a:r>
                        <a:rPr kumimoji="1" lang="ja-JP" altLang="en-US" sz="3600" u="sng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</a:t>
                      </a:r>
                      <a:r>
                        <a:rPr kumimoji="1" lang="ja-JP" altLang="en-US" sz="3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以上を観測した場合</a:t>
                      </a:r>
                      <a:endParaRPr kumimoji="1" lang="ja-JP" altLang="en-US" sz="36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3587694"/>
                  </a:ext>
                </a:extLst>
              </a:tr>
              <a:tr h="1639910">
                <a:tc>
                  <a:txBody>
                    <a:bodyPr/>
                    <a:lstStyle/>
                    <a:p>
                      <a:r>
                        <a:rPr kumimoji="1" lang="ja-JP" altLang="en-US" sz="4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水害</a:t>
                      </a:r>
                      <a:endParaRPr kumimoji="1" lang="en-US" altLang="ja-JP" sz="40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4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土砂災害</a:t>
                      </a:r>
                      <a:endParaRPr kumimoji="1" lang="ja-JP" altLang="en-US" sz="4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3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警戒レベル　</a:t>
                      </a:r>
                      <a:r>
                        <a:rPr kumimoji="1" lang="ja-JP" altLang="en-US" sz="3600" u="sng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</a:t>
                      </a:r>
                      <a:r>
                        <a:rPr kumimoji="1" lang="ja-JP" altLang="en-US" sz="3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が発令された場合</a:t>
                      </a:r>
                      <a:endParaRPr kumimoji="1" lang="en-US" altLang="ja-JP" sz="36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7960529"/>
                  </a:ext>
                </a:extLst>
              </a:tr>
              <a:tr h="1639910">
                <a:tc>
                  <a:txBody>
                    <a:bodyPr/>
                    <a:lstStyle/>
                    <a:p>
                      <a:r>
                        <a:rPr kumimoji="1" lang="ja-JP" altLang="en-US" sz="40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その他</a:t>
                      </a:r>
                      <a:endParaRPr kumimoji="1" lang="ja-JP" altLang="en-US" sz="4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36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0748947"/>
                  </a:ext>
                </a:extLst>
              </a:tr>
            </a:tbl>
          </a:graphicData>
        </a:graphic>
      </p:graphicFrame>
      <p:sp>
        <p:nvSpPr>
          <p:cNvPr id="6" name="スライド番号プレースホルダー 1"/>
          <p:cNvSpPr txBox="1">
            <a:spLocks/>
          </p:cNvSpPr>
          <p:nvPr/>
        </p:nvSpPr>
        <p:spPr>
          <a:xfrm>
            <a:off x="9285668" y="63003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P.</a:t>
            </a:r>
            <a:fld id="{FA032247-2E05-4319-8FD3-3487DD0B2B11}" type="slidenum">
              <a:rPr lang="ja-JP" altLang="en-US" sz="280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2</a:t>
            </a:fld>
            <a:endParaRPr lang="ja-JP" altLang="en-US" sz="2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3395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0" y="141666"/>
            <a:ext cx="10515600" cy="940159"/>
          </a:xfrm>
        </p:spPr>
        <p:txBody>
          <a:bodyPr anchor="t"/>
          <a:lstStyle/>
          <a:p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発災時の出社・帰宅体制（休日含む）</a:t>
            </a:r>
            <a:endParaRPr kumimoji="1" lang="ja-JP" altLang="en-US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8813505"/>
              </p:ext>
            </p:extLst>
          </p:nvPr>
        </p:nvGraphicFramePr>
        <p:xfrm>
          <a:off x="184597" y="849581"/>
          <a:ext cx="11822805" cy="5879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1408">
                  <a:extLst>
                    <a:ext uri="{9D8B030D-6E8A-4147-A177-3AD203B41FA5}">
                      <a16:colId xmlns:a16="http://schemas.microsoft.com/office/drawing/2014/main" val="3553035394"/>
                    </a:ext>
                  </a:extLst>
                </a:gridCol>
                <a:gridCol w="5127375">
                  <a:extLst>
                    <a:ext uri="{9D8B030D-6E8A-4147-A177-3AD203B41FA5}">
                      <a16:colId xmlns:a16="http://schemas.microsoft.com/office/drawing/2014/main" val="1055078943"/>
                    </a:ext>
                  </a:extLst>
                </a:gridCol>
                <a:gridCol w="4924022">
                  <a:extLst>
                    <a:ext uri="{9D8B030D-6E8A-4147-A177-3AD203B41FA5}">
                      <a16:colId xmlns:a16="http://schemas.microsoft.com/office/drawing/2014/main" val="1483654873"/>
                    </a:ext>
                  </a:extLst>
                </a:gridCol>
              </a:tblGrid>
              <a:tr h="536729">
                <a:tc>
                  <a:txBody>
                    <a:bodyPr/>
                    <a:lstStyle/>
                    <a:p>
                      <a:endParaRPr kumimoji="1" lang="ja-JP" altLang="en-US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原則（適用するものは黒塗り）</a:t>
                      </a:r>
                      <a:endParaRPr kumimoji="1" lang="ja-JP" altLang="en-US" sz="2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自社独自ルール</a:t>
                      </a:r>
                      <a:endParaRPr kumimoji="1" lang="ja-JP" altLang="en-US" sz="2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612885"/>
                  </a:ext>
                </a:extLst>
              </a:tr>
              <a:tr h="1536174">
                <a:tc>
                  <a:txBody>
                    <a:bodyPr/>
                    <a:lstStyle/>
                    <a:p>
                      <a:r>
                        <a:rPr kumimoji="1" lang="ja-JP" altLang="en-US" sz="2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出社・帰宅時間帯に発災</a:t>
                      </a:r>
                      <a:endParaRPr kumimoji="1" lang="ja-JP" altLang="en-US" sz="24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kumimoji="1" lang="ja-JP" altLang="en-US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□（出社時）原則、自宅待機又は自</a:t>
                      </a:r>
                      <a:endParaRPr kumimoji="1" lang="en-US" altLang="ja-JP" sz="2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kumimoji="1" lang="ja-JP" altLang="en-US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r>
                        <a:rPr kumimoji="1" lang="ja-JP" altLang="en-US" sz="24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</a:t>
                      </a:r>
                      <a:r>
                        <a:rPr kumimoji="1" lang="ja-JP" altLang="en-US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宅に戻る。職場に近い場合は職場へ。</a:t>
                      </a:r>
                      <a:endParaRPr kumimoji="1" lang="en-US" altLang="ja-JP" sz="2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kumimoji="1" lang="ja-JP" altLang="en-US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□（帰宅時）原則、職場内待機又は</a:t>
                      </a:r>
                      <a:r>
                        <a:rPr kumimoji="1" lang="en-US" altLang="ja-JP" sz="24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kumimoji="1" lang="en-US" altLang="ja-JP" sz="24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</a:t>
                      </a:r>
                      <a:r>
                        <a:rPr kumimoji="1" lang="ja-JP" altLang="en-US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職場に戻る。自宅に近い場合は自宅</a:t>
                      </a:r>
                      <a:endParaRPr kumimoji="1" lang="en-US" altLang="ja-JP" sz="2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kumimoji="1" lang="en-US" altLang="ja-JP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</a:t>
                      </a:r>
                      <a:r>
                        <a:rPr kumimoji="1" lang="ja-JP" altLang="en-US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へ。</a:t>
                      </a:r>
                      <a:endParaRPr kumimoji="1" lang="en-US" altLang="ja-JP" sz="2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kumimoji="1" lang="ja-JP" altLang="en-US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□駅等にいる場合は、公共交通機関等</a:t>
                      </a:r>
                      <a:endParaRPr kumimoji="1" lang="en-US" altLang="ja-JP" sz="2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kumimoji="1" lang="ja-JP" altLang="en-US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 の指示に従う。長時間行き場がない場 </a:t>
                      </a:r>
                      <a:endParaRPr kumimoji="1" lang="en-US" altLang="ja-JP" sz="2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kumimoji="1" lang="en-US" altLang="ja-JP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</a:t>
                      </a:r>
                      <a:r>
                        <a:rPr kumimoji="1" lang="ja-JP" altLang="en-US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合は、避難所等へ避難する。</a:t>
                      </a:r>
                      <a:endParaRPr kumimoji="1" lang="en-US" altLang="ja-JP" sz="2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ja-JP" altLang="en-US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□職場以外の場合は、必ず会社に連絡</a:t>
                      </a:r>
                      <a:endParaRPr kumimoji="1" lang="en-US" altLang="ja-JP" sz="2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en-US" altLang="ja-JP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</a:t>
                      </a:r>
                      <a:r>
                        <a:rPr kumimoji="1" lang="ja-JP" altLang="en-US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する。</a:t>
                      </a:r>
                      <a:endParaRPr kumimoji="1" lang="en-US" altLang="ja-JP" sz="2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19155"/>
                  </a:ext>
                </a:extLst>
              </a:tr>
              <a:tr h="1593700">
                <a:tc>
                  <a:txBody>
                    <a:bodyPr/>
                    <a:lstStyle/>
                    <a:p>
                      <a:r>
                        <a:rPr kumimoji="1" lang="ja-JP" altLang="en-US" sz="2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就業時間外に発災</a:t>
                      </a:r>
                      <a:endParaRPr kumimoji="1" lang="en-US" altLang="ja-JP" sz="2400" b="1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en-US" altLang="ja-JP" sz="2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kumimoji="1" lang="ja-JP" altLang="en-US" sz="2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休日等</a:t>
                      </a:r>
                      <a:r>
                        <a:rPr kumimoji="1" lang="en-US" altLang="ja-JP" sz="2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  <a:endParaRPr kumimoji="1" lang="ja-JP" altLang="en-US" sz="24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kumimoji="1" lang="ja-JP" altLang="en-US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□自宅待機。</a:t>
                      </a:r>
                      <a:endParaRPr kumimoji="1" lang="en-US" altLang="ja-JP" sz="2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kumimoji="1" lang="ja-JP" altLang="en-US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□身の安全を優先したうえで、「就業時</a:t>
                      </a:r>
                      <a:endParaRPr kumimoji="1" lang="en-US" altLang="ja-JP" sz="2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kumimoji="1" lang="en-US" altLang="ja-JP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</a:t>
                      </a:r>
                      <a:r>
                        <a:rPr kumimoji="1" lang="ja-JP" altLang="en-US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間外 発災時 参集メンバー」</a:t>
                      </a:r>
                      <a:r>
                        <a:rPr kumimoji="1" lang="ja-JP" altLang="en-US" sz="240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は出社。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380101"/>
                  </a:ext>
                </a:extLst>
              </a:tr>
            </a:tbl>
          </a:graphicData>
        </a:graphic>
      </p:graphicFrame>
      <p:sp>
        <p:nvSpPr>
          <p:cNvPr id="6" name="スライド番号プレースホルダー 1"/>
          <p:cNvSpPr txBox="1">
            <a:spLocks/>
          </p:cNvSpPr>
          <p:nvPr/>
        </p:nvSpPr>
        <p:spPr>
          <a:xfrm>
            <a:off x="9285667" y="63389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P.</a:t>
            </a:r>
            <a:fld id="{FA032247-2E05-4319-8FD3-3487DD0B2B11}" type="slidenum">
              <a:rPr lang="ja-JP" altLang="en-US" sz="280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3</a:t>
            </a:fld>
            <a:endParaRPr lang="ja-JP" altLang="en-US" sz="2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5479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4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ＢＣＰの発動時の流れ</a:t>
            </a:r>
            <a:r>
              <a:rPr lang="en-US" altLang="ja-JP" sz="4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lang="ja-JP" altLang="en-US" sz="4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まず最初に取り組むこと</a:t>
            </a:r>
            <a:r>
              <a:rPr lang="en-US" altLang="ja-JP" sz="4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endParaRPr kumimoji="1" lang="ja-JP" altLang="en-US" sz="4000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3164863"/>
              </p:ext>
            </p:extLst>
          </p:nvPr>
        </p:nvGraphicFramePr>
        <p:xfrm>
          <a:off x="530180" y="938012"/>
          <a:ext cx="11131639" cy="560216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298717">
                  <a:extLst>
                    <a:ext uri="{9D8B030D-6E8A-4147-A177-3AD203B41FA5}">
                      <a16:colId xmlns:a16="http://schemas.microsoft.com/office/drawing/2014/main" val="4224939703"/>
                    </a:ext>
                  </a:extLst>
                </a:gridCol>
                <a:gridCol w="7832922">
                  <a:extLst>
                    <a:ext uri="{9D8B030D-6E8A-4147-A177-3AD203B41FA5}">
                      <a16:colId xmlns:a16="http://schemas.microsoft.com/office/drawing/2014/main" val="2846066883"/>
                    </a:ext>
                  </a:extLst>
                </a:gridCol>
              </a:tblGrid>
              <a:tr h="5816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☆自身の担当</a:t>
                      </a:r>
                      <a:endParaRPr kumimoji="1" lang="en-US" altLang="ja-JP" sz="2400" b="1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en-US" altLang="ja-JP" sz="2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ja-JP" altLang="en-US" sz="2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946075"/>
                  </a:ext>
                </a:extLst>
              </a:tr>
              <a:tr h="9023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従業者の安全確認</a:t>
                      </a:r>
                      <a:endParaRPr kumimoji="1" lang="en-US" altLang="ja-JP" sz="2400" b="1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2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341153"/>
                  </a:ext>
                </a:extLst>
              </a:tr>
              <a:tr h="8526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来訪者の安全確認</a:t>
                      </a:r>
                      <a:endParaRPr lang="en-US" altLang="ja-JP" sz="2400" b="1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2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264450"/>
                  </a:ext>
                </a:extLst>
              </a:tr>
              <a:tr h="888644">
                <a:tc>
                  <a:txBody>
                    <a:bodyPr/>
                    <a:lstStyle/>
                    <a:p>
                      <a:pPr algn="l">
                        <a:buFont typeface="Wingdings" panose="05000000000000000000" pitchFamily="2" charset="2"/>
                        <a:buNone/>
                      </a:pPr>
                      <a:r>
                        <a:rPr lang="ja-JP" altLang="en-US" sz="2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自社の被害状況の把握</a:t>
                      </a:r>
                      <a:endParaRPr lang="en-US" altLang="ja-JP" sz="2400" b="1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2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187115"/>
                  </a:ext>
                </a:extLst>
              </a:tr>
              <a:tr h="10678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主な委託先の被災状況の把握</a:t>
                      </a:r>
                      <a:endParaRPr kumimoji="1" lang="en-US" altLang="ja-JP" sz="2400" b="1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2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247509"/>
                  </a:ext>
                </a:extLst>
              </a:tr>
              <a:tr h="10678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事業継続目標を踏まえた早期復旧への取り組み</a:t>
                      </a:r>
                      <a:endParaRPr lang="en-US" altLang="ja-JP" sz="2400" b="1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442575"/>
                  </a:ext>
                </a:extLst>
              </a:tr>
            </a:tbl>
          </a:graphicData>
        </a:graphic>
      </p:graphicFrame>
      <p:sp>
        <p:nvSpPr>
          <p:cNvPr id="6" name="スライド番号プレースホルダー 1"/>
          <p:cNvSpPr txBox="1">
            <a:spLocks/>
          </p:cNvSpPr>
          <p:nvPr/>
        </p:nvSpPr>
        <p:spPr>
          <a:xfrm>
            <a:off x="9212687" y="63106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P.</a:t>
            </a:r>
            <a:fld id="{FA032247-2E05-4319-8FD3-3487DD0B2B11}" type="slidenum">
              <a:rPr lang="ja-JP" altLang="en-US" sz="280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4</a:t>
            </a:fld>
            <a:endParaRPr lang="ja-JP" altLang="en-US" sz="2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1657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" y="133306"/>
            <a:ext cx="12093262" cy="1325563"/>
          </a:xfrm>
        </p:spPr>
        <p:txBody>
          <a:bodyPr>
            <a:noAutofit/>
          </a:bodyPr>
          <a:lstStyle/>
          <a:p>
            <a:pPr algn="ctr"/>
            <a:r>
              <a:rPr lang="ja-JP" altLang="en-US" sz="4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家族の連絡先</a:t>
            </a:r>
            <a:r>
              <a:rPr lang="en-US" altLang="ja-JP" sz="4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/>
            </a:r>
            <a:br>
              <a:rPr lang="en-US" altLang="ja-JP" sz="40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lang="ja-JP" altLang="en-US" sz="3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（氏名・本人連絡先・勤務先・就学先等及び当該連絡先）</a:t>
            </a:r>
            <a:endParaRPr kumimoji="1" lang="ja-JP" altLang="en-US" sz="3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1936824"/>
              </p:ext>
            </p:extLst>
          </p:nvPr>
        </p:nvGraphicFramePr>
        <p:xfrm>
          <a:off x="244698" y="1584325"/>
          <a:ext cx="11655380" cy="3379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4406">
                  <a:extLst>
                    <a:ext uri="{9D8B030D-6E8A-4147-A177-3AD203B41FA5}">
                      <a16:colId xmlns:a16="http://schemas.microsoft.com/office/drawing/2014/main" val="446015374"/>
                    </a:ext>
                  </a:extLst>
                </a:gridCol>
                <a:gridCol w="2897747">
                  <a:extLst>
                    <a:ext uri="{9D8B030D-6E8A-4147-A177-3AD203B41FA5}">
                      <a16:colId xmlns:a16="http://schemas.microsoft.com/office/drawing/2014/main" val="1035123072"/>
                    </a:ext>
                  </a:extLst>
                </a:gridCol>
                <a:gridCol w="4224270">
                  <a:extLst>
                    <a:ext uri="{9D8B030D-6E8A-4147-A177-3AD203B41FA5}">
                      <a16:colId xmlns:a16="http://schemas.microsoft.com/office/drawing/2014/main" val="3553307165"/>
                    </a:ext>
                  </a:extLst>
                </a:gridCol>
                <a:gridCol w="2768957">
                  <a:extLst>
                    <a:ext uri="{9D8B030D-6E8A-4147-A177-3AD203B41FA5}">
                      <a16:colId xmlns:a16="http://schemas.microsoft.com/office/drawing/2014/main" val="4185754940"/>
                    </a:ext>
                  </a:extLst>
                </a:gridCol>
              </a:tblGrid>
              <a:tr h="5149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氏名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連絡先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勤務先・就学先等</a:t>
                      </a:r>
                      <a:endParaRPr kumimoji="1" lang="en-US" altLang="ja-JP" sz="2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左記連絡先</a:t>
                      </a:r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621825"/>
                  </a:ext>
                </a:extLst>
              </a:tr>
              <a:tr h="716021">
                <a:tc>
                  <a:txBody>
                    <a:bodyPr/>
                    <a:lstStyle/>
                    <a:p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396905"/>
                  </a:ext>
                </a:extLst>
              </a:tr>
              <a:tr h="716021">
                <a:tc>
                  <a:txBody>
                    <a:bodyPr/>
                    <a:lstStyle/>
                    <a:p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737697"/>
                  </a:ext>
                </a:extLst>
              </a:tr>
              <a:tr h="716021">
                <a:tc>
                  <a:txBody>
                    <a:bodyPr/>
                    <a:lstStyle/>
                    <a:p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604222"/>
                  </a:ext>
                </a:extLst>
              </a:tr>
              <a:tr h="716021">
                <a:tc>
                  <a:txBody>
                    <a:bodyPr/>
                    <a:lstStyle/>
                    <a:p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4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143596"/>
                  </a:ext>
                </a:extLst>
              </a:tr>
            </a:tbl>
          </a:graphicData>
        </a:graphic>
      </p:graphicFrame>
      <p:sp>
        <p:nvSpPr>
          <p:cNvPr id="5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9156878" y="6341573"/>
            <a:ext cx="2743200" cy="365125"/>
          </a:xfrm>
        </p:spPr>
        <p:txBody>
          <a:bodyPr/>
          <a:lstStyle/>
          <a:p>
            <a:r>
              <a:rPr kumimoji="1" lang="en-US" altLang="ja-JP" sz="28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P.</a:t>
            </a:r>
            <a:fld id="{FA032247-2E05-4319-8FD3-3487DD0B2B11}" type="slidenum">
              <a:rPr kumimoji="1" lang="ja-JP" altLang="en-US" sz="280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fld>
            <a:endParaRPr kumimoji="1" lang="ja-JP" altLang="en-US" sz="2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44698" y="5472952"/>
            <a:ext cx="11655380" cy="830997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4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ご家族間での連絡方法：</a:t>
            </a:r>
            <a:endParaRPr lang="en-US" altLang="ja-JP" sz="2400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04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最寄の避難場所・避難所</a:t>
            </a:r>
            <a:endParaRPr kumimoji="1" lang="ja-JP" altLang="en-US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8953337"/>
              </p:ext>
            </p:extLst>
          </p:nvPr>
        </p:nvGraphicFramePr>
        <p:xfrm>
          <a:off x="206060" y="1506827"/>
          <a:ext cx="11784170" cy="47703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6982">
                  <a:extLst>
                    <a:ext uri="{9D8B030D-6E8A-4147-A177-3AD203B41FA5}">
                      <a16:colId xmlns:a16="http://schemas.microsoft.com/office/drawing/2014/main" val="3762461710"/>
                    </a:ext>
                  </a:extLst>
                </a:gridCol>
                <a:gridCol w="4816699">
                  <a:extLst>
                    <a:ext uri="{9D8B030D-6E8A-4147-A177-3AD203B41FA5}">
                      <a16:colId xmlns:a16="http://schemas.microsoft.com/office/drawing/2014/main" val="63410970"/>
                    </a:ext>
                  </a:extLst>
                </a:gridCol>
                <a:gridCol w="5370489">
                  <a:extLst>
                    <a:ext uri="{9D8B030D-6E8A-4147-A177-3AD203B41FA5}">
                      <a16:colId xmlns:a16="http://schemas.microsoft.com/office/drawing/2014/main" val="62700768"/>
                    </a:ext>
                  </a:extLst>
                </a:gridCol>
              </a:tblGrid>
              <a:tr h="682019">
                <a:tc>
                  <a:txBody>
                    <a:bodyPr/>
                    <a:lstStyle/>
                    <a:p>
                      <a:endParaRPr kumimoji="1" lang="ja-JP" altLang="en-US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避難場所</a:t>
                      </a:r>
                      <a:endParaRPr kumimoji="1" lang="ja-JP" altLang="en-US" sz="28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避難所</a:t>
                      </a:r>
                      <a:endParaRPr kumimoji="1" lang="ja-JP" altLang="en-US" sz="28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185279"/>
                  </a:ext>
                </a:extLst>
              </a:tr>
              <a:tr h="204416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出社時</a:t>
                      </a:r>
                      <a:endParaRPr kumimoji="1" lang="ja-JP" altLang="en-US" sz="28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3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2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2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連絡先</a:t>
                      </a:r>
                      <a:r>
                        <a:rPr kumimoji="1" lang="en-US" altLang="ja-JP" sz="2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28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</a:t>
                      </a:r>
                      <a:endParaRPr kumimoji="1" lang="en-US" altLang="ja-JP" sz="28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3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2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2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連絡先</a:t>
                      </a:r>
                      <a:r>
                        <a:rPr kumimoji="1" lang="en-US" altLang="ja-JP" sz="2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endParaRPr kumimoji="1" lang="ja-JP" altLang="en-US" sz="2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743858509"/>
                  </a:ext>
                </a:extLst>
              </a:tr>
              <a:tr h="204416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在宅時</a:t>
                      </a:r>
                      <a:endParaRPr kumimoji="1" lang="ja-JP" altLang="en-US" sz="28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3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2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2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連絡先</a:t>
                      </a:r>
                      <a:r>
                        <a:rPr kumimoji="1" lang="en-US" altLang="ja-JP" sz="2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34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2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2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連絡先</a:t>
                      </a:r>
                      <a:r>
                        <a:rPr kumimoji="1" lang="en-US" altLang="ja-JP" sz="2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842521964"/>
                  </a:ext>
                </a:extLst>
              </a:tr>
            </a:tbl>
          </a:graphicData>
        </a:graphic>
      </p:graphicFrame>
      <p:sp>
        <p:nvSpPr>
          <p:cNvPr id="6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9156878" y="6277179"/>
            <a:ext cx="2743200" cy="365125"/>
          </a:xfrm>
        </p:spPr>
        <p:txBody>
          <a:bodyPr/>
          <a:lstStyle/>
          <a:p>
            <a:r>
              <a:rPr kumimoji="1" lang="en-US" altLang="ja-JP" sz="28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P.</a:t>
            </a:r>
            <a:fld id="{FA032247-2E05-4319-8FD3-3487DD0B2B11}" type="slidenum">
              <a:rPr kumimoji="1" lang="ja-JP" altLang="en-US" sz="280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fld>
            <a:endParaRPr kumimoji="1" lang="ja-JP" altLang="en-US" sz="2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1165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1819" y="78716"/>
            <a:ext cx="11745531" cy="1093262"/>
          </a:xfrm>
        </p:spPr>
        <p:txBody>
          <a:bodyPr/>
          <a:lstStyle/>
          <a:p>
            <a:pPr algn="ctr"/>
            <a:r>
              <a:rPr lang="ja-JP" altLang="en-US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＜参考＞災害伝言ダイヤル１７１</a:t>
            </a:r>
            <a:endParaRPr kumimoji="1" lang="ja-JP" altLang="en-US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8788" y="1139780"/>
            <a:ext cx="11848563" cy="5718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安否等の情報を音声情報として蓄積し、録音・再生できるボイスメールです。（災害時に限定して利用が可能です。）</a:t>
            </a:r>
            <a:endParaRPr kumimoji="1" lang="en-US" altLang="ja-JP" sz="32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3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kumimoji="1" lang="en-US" altLang="ja-JP" sz="3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3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kumimoji="1" lang="en-US" altLang="ja-JP" sz="3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3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3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3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災害時以外にも体験利用日（毎月</a:t>
            </a:r>
            <a:r>
              <a:rPr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１</a:t>
            </a:r>
            <a:r>
              <a:rPr lang="ja-JP" altLang="en-US" sz="3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日及び</a:t>
            </a:r>
            <a:r>
              <a:rPr lang="en-US" altLang="ja-JP" sz="3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15</a:t>
            </a:r>
            <a:r>
              <a:rPr lang="ja-JP" altLang="en-US" sz="3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日など）が設けられています。体験利用で操作の確認をしておきましょう！</a:t>
            </a:r>
            <a:endParaRPr kumimoji="1" lang="en-US" altLang="ja-JP" sz="3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kumimoji="1" lang="ja-JP" altLang="en-US" sz="3600" dirty="0"/>
          </a:p>
        </p:txBody>
      </p:sp>
      <p:pic>
        <p:nvPicPr>
          <p:cNvPr id="4" name="図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14" y="2343955"/>
            <a:ext cx="11261310" cy="279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9125755" y="6310648"/>
            <a:ext cx="2743200" cy="365125"/>
          </a:xfrm>
        </p:spPr>
        <p:txBody>
          <a:bodyPr/>
          <a:lstStyle/>
          <a:p>
            <a:r>
              <a:rPr kumimoji="1" lang="en-US" altLang="ja-JP" sz="28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P.</a:t>
            </a:r>
            <a:fld id="{FA032247-2E05-4319-8FD3-3487DD0B2B11}" type="slidenum">
              <a:rPr kumimoji="1" lang="ja-JP" altLang="en-US" sz="280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7</a:t>
            </a:fld>
            <a:endParaRPr kumimoji="1" lang="ja-JP" altLang="en-US" sz="2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1366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80303" y="-14421"/>
            <a:ext cx="11745531" cy="1093262"/>
          </a:xfrm>
        </p:spPr>
        <p:txBody>
          <a:bodyPr>
            <a:normAutofit/>
          </a:bodyPr>
          <a:lstStyle/>
          <a:p>
            <a:pPr algn="ctr"/>
            <a:r>
              <a:rPr lang="ja-JP" altLang="en-US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＜参考＞参考ＷＥＢサイト</a:t>
            </a:r>
            <a:endParaRPr kumimoji="1" lang="ja-JP" altLang="en-US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8788" y="1139780"/>
            <a:ext cx="11848563" cy="57182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kumimoji="1" lang="en-US" altLang="ja-JP" sz="3600" dirty="0" smtClean="0"/>
          </a:p>
          <a:p>
            <a:pPr marL="0" indent="0">
              <a:buNone/>
            </a:pPr>
            <a:endParaRPr kumimoji="1" lang="ja-JP" altLang="en-US" sz="3600" dirty="0"/>
          </a:p>
        </p:txBody>
      </p:sp>
      <p:sp>
        <p:nvSpPr>
          <p:cNvPr id="7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9125755" y="6310648"/>
            <a:ext cx="2743200" cy="365125"/>
          </a:xfrm>
        </p:spPr>
        <p:txBody>
          <a:bodyPr/>
          <a:lstStyle/>
          <a:p>
            <a:r>
              <a:rPr kumimoji="1" lang="en-US" altLang="ja-JP" sz="28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P.</a:t>
            </a:r>
            <a:fld id="{FA032247-2E05-4319-8FD3-3487DD0B2B11}" type="slidenum">
              <a:rPr kumimoji="1" lang="ja-JP" altLang="en-US" sz="280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fld>
            <a:endParaRPr kumimoji="1" lang="ja-JP" altLang="en-US" sz="2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8" name="図 7">
            <a:hlinkClick r:id="rId2"/>
            <a:extLst>
              <a:ext uri="{FF2B5EF4-FFF2-40B4-BE49-F238E27FC236}">
                <a16:creationId xmlns:a16="http://schemas.microsoft.com/office/drawing/2014/main" id="{00000000-0008-0000-0000-00000D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12" y="1156761"/>
            <a:ext cx="2207694" cy="2207694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10" name="テキスト ボックス 9"/>
          <p:cNvSpPr txBox="1"/>
          <p:nvPr/>
        </p:nvSpPr>
        <p:spPr>
          <a:xfrm>
            <a:off x="690489" y="4465773"/>
            <a:ext cx="19297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大阪府</a:t>
            </a:r>
            <a:endParaRPr kumimoji="1" lang="en-US" altLang="ja-JP" sz="3200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おおさか</a:t>
            </a:r>
            <a:endParaRPr lang="en-US" altLang="ja-JP" sz="32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防災ネット</a:t>
            </a:r>
            <a:endParaRPr kumimoji="1" lang="ja-JP" altLang="en-US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4" name="図 13">
            <a:hlinkClick r:id="rId4"/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313" y="1156761"/>
            <a:ext cx="2138477" cy="2138477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15" name="テキスト ボックス 14"/>
          <p:cNvSpPr txBox="1"/>
          <p:nvPr/>
        </p:nvSpPr>
        <p:spPr>
          <a:xfrm>
            <a:off x="6452313" y="4516167"/>
            <a:ext cx="23307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国土交通省</a:t>
            </a:r>
            <a:endParaRPr kumimoji="1" lang="en-US" altLang="ja-JP" sz="3200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ハザードマップ</a:t>
            </a:r>
            <a:endParaRPr kumimoji="1" lang="ja-JP" altLang="en-US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6" name="図 15">
            <a:hlinkClick r:id="rId6"/>
            <a:extLst>
              <a:ext uri="{FF2B5EF4-FFF2-40B4-BE49-F238E27FC236}">
                <a16:creationId xmlns:a16="http://schemas.microsoft.com/office/drawing/2014/main" id="{00000000-0008-0000-0000-0000100000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654" y="3906647"/>
            <a:ext cx="2421886" cy="2421886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18" name="テキスト ボックス 17"/>
          <p:cNvSpPr txBox="1"/>
          <p:nvPr/>
        </p:nvSpPr>
        <p:spPr>
          <a:xfrm>
            <a:off x="3477251" y="1571890"/>
            <a:ext cx="22686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国土交通省</a:t>
            </a:r>
            <a:endParaRPr kumimoji="1" lang="en-US" altLang="ja-JP" sz="3200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川の</a:t>
            </a:r>
            <a:endParaRPr lang="en-US" altLang="ja-JP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防災情報</a:t>
            </a:r>
            <a:endParaRPr kumimoji="1" lang="ja-JP" altLang="en-US" sz="3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9" name="図 18">
            <a:hlinkClick r:id="rId8"/>
            <a:extLst>
              <a:ext uri="{FF2B5EF4-FFF2-40B4-BE49-F238E27FC236}">
                <a16:creationId xmlns:a16="http://schemas.microsoft.com/office/drawing/2014/main" id="{00000000-0008-0000-0000-00000F0000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423" y="3906647"/>
            <a:ext cx="2373532" cy="2373532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21" name="テキスト ボックス 20"/>
          <p:cNvSpPr txBox="1"/>
          <p:nvPr/>
        </p:nvSpPr>
        <p:spPr>
          <a:xfrm>
            <a:off x="9576399" y="1521688"/>
            <a:ext cx="1959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気象庁</a:t>
            </a:r>
            <a:endParaRPr kumimoji="1" lang="en-US" altLang="ja-JP" sz="3200" b="1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危険度</a:t>
            </a:r>
            <a:endParaRPr lang="en-US" altLang="ja-JP" sz="32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3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分布等</a:t>
            </a:r>
            <a:endParaRPr lang="en-US" altLang="ja-JP" sz="32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上矢印 21"/>
          <p:cNvSpPr/>
          <p:nvPr/>
        </p:nvSpPr>
        <p:spPr>
          <a:xfrm>
            <a:off x="200277" y="3556480"/>
            <a:ext cx="2875570" cy="2723699"/>
          </a:xfrm>
          <a:prstGeom prst="upArrow">
            <a:avLst>
              <a:gd name="adj1" fmla="val 79428"/>
              <a:gd name="adj2" fmla="val 33405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上矢印 23"/>
          <p:cNvSpPr/>
          <p:nvPr/>
        </p:nvSpPr>
        <p:spPr>
          <a:xfrm>
            <a:off x="5924094" y="3556480"/>
            <a:ext cx="3343780" cy="2754167"/>
          </a:xfrm>
          <a:prstGeom prst="upArrow">
            <a:avLst>
              <a:gd name="adj1" fmla="val 74054"/>
              <a:gd name="adj2" fmla="val 33405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下矢印 24"/>
          <p:cNvSpPr/>
          <p:nvPr/>
        </p:nvSpPr>
        <p:spPr>
          <a:xfrm>
            <a:off x="3075847" y="1153341"/>
            <a:ext cx="3071453" cy="2571080"/>
          </a:xfrm>
          <a:prstGeom prst="downArrow">
            <a:avLst>
              <a:gd name="adj1" fmla="val 77146"/>
              <a:gd name="adj2" fmla="val 25060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下矢印 25"/>
          <p:cNvSpPr/>
          <p:nvPr/>
        </p:nvSpPr>
        <p:spPr>
          <a:xfrm>
            <a:off x="9063453" y="1139780"/>
            <a:ext cx="2985388" cy="2584640"/>
          </a:xfrm>
          <a:prstGeom prst="downArrow">
            <a:avLst>
              <a:gd name="adj1" fmla="val 77146"/>
              <a:gd name="adj2" fmla="val 25060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51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 standalone="yes"?>
<Relationships xmlns="http://schemas.openxmlformats.org/package/2006/relationships">
  <Relationship Id="rId1" Type="http://schemas.openxmlformats.org/officeDocument/2006/relationships/customXmlProps" Target="itemProps1.xml" />
</Relationships>
</file>

<file path=customXml/_rels/item2.xml.rels>&#65279;<?xml version="1.0" encoding="utf-8" standalone="yes"?>
<Relationships xmlns="http://schemas.openxmlformats.org/package/2006/relationships">
  <Relationship Id="rId1" Type="http://schemas.openxmlformats.org/officeDocument/2006/relationships/customXmlProps" Target="itemProps2.xml" />
</Relationships>
</file>

<file path=customXml/_rels/item3.xml.rels>&#65279;<?xml version="1.0" encoding="utf-8" standalone="yes"?>
<Relationships xmlns="http://schemas.openxmlformats.org/package/2006/relationships">
  <Relationship Id="rId1" Type="http://schemas.openxmlformats.org/officeDocument/2006/relationships/customXmlProps" Target="itemProps3.xml" />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1EA3EEDA3BFFB4CB1E39164E1D9A6A4" ma:contentTypeVersion="2" ma:contentTypeDescription="新しいドキュメントを作成します。" ma:contentTypeScope="" ma:versionID="627d14204231725c731b1a69b8cda067">
  <xsd:schema xmlns:xsd="http://www.w3.org/2001/XMLSchema" xmlns:xs="http://www.w3.org/2001/XMLSchema" xmlns:p="http://schemas.microsoft.com/office/2006/metadata/properties" xmlns:ns2="5c099cb8-c271-461f-93f8-56e102537175" targetNamespace="http://schemas.microsoft.com/office/2006/metadata/properties" ma:root="true" ma:fieldsID="17230a38cea095431e8d0dc343aba5a7" ns2:_="">
    <xsd:import namespace="5c099cb8-c271-461f-93f8-56e102537175"/>
    <xsd:element name="properties">
      <xsd:complexType>
        <xsd:sequence>
          <xsd:element name="documentManagement">
            <xsd:complexType>
              <xsd:all>
                <xsd:element ref="ns2:_x5bfe__x8c61__x30e6__x30fc__x30b6__x30fc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99cb8-c271-461f-93f8-56e102537175" elementFormDefault="qualified">
    <xsd:import namespace="http://schemas.microsoft.com/office/2006/documentManagement/types"/>
    <xsd:import namespace="http://schemas.microsoft.com/office/infopath/2007/PartnerControls"/>
    <xsd:element name="_x5bfe__x8c61__x30e6__x30fc__x30b6__x30fc_" ma:index="8" nillable="true" ma:displayName="対象ユーザー" ma:internalName="_x5bfe__x8c61__x30e6__x30fc__x30b6__x30fc_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5bfe__x8c61__x30e6__x30fc__x30b6__x30fc_ xmlns="5c099cb8-c271-461f-93f8-56e102537175" xsi:nil="true"/>
  </documentManagement>
</p:properties>
</file>

<file path=customXml/itemProps1.xml><?xml version="1.0" encoding="utf-8"?>
<ds:datastoreItem xmlns:ds="http://schemas.openxmlformats.org/officeDocument/2006/customXml" ds:itemID="{A3582E3F-949F-4F4A-BDDB-95ABC34642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099cb8-c271-461f-93f8-56e1025371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ECE949-2C0C-428D-8B0D-5DEFA1C086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741B0B-C67A-4666-91D4-9CCB7ACA3CD8}">
  <ds:schemaRefs>
    <ds:schemaRef ds:uri="http://www.w3.org/XML/1998/namespace"/>
    <ds:schemaRef ds:uri="5c099cb8-c271-461f-93f8-56e102537175"/>
    <ds:schemaRef ds:uri="http://schemas.microsoft.com/office/2006/metadata/properties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terms/"/>
  </ds:schemaRefs>
</ds:datastoreItem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0x01010091EA3EEDA3BFFB4CB1E39164E1D9A6A4</vt:lpwstr>
  </property>
</Properties>
</file>